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72"/>
  </p:notesMasterIdLst>
  <p:handoutMasterIdLst>
    <p:handoutMasterId r:id="rId73"/>
  </p:handoutMasterIdLst>
  <p:sldIdLst>
    <p:sldId id="1396" r:id="rId5"/>
    <p:sldId id="1788" r:id="rId6"/>
    <p:sldId id="1912" r:id="rId7"/>
    <p:sldId id="1885" r:id="rId8"/>
    <p:sldId id="1790" r:id="rId9"/>
    <p:sldId id="1792" r:id="rId10"/>
    <p:sldId id="1793" r:id="rId11"/>
    <p:sldId id="1842" r:id="rId12"/>
    <p:sldId id="1911" r:id="rId13"/>
    <p:sldId id="1843" r:id="rId14"/>
    <p:sldId id="1891" r:id="rId15"/>
    <p:sldId id="1861" r:id="rId16"/>
    <p:sldId id="1868" r:id="rId17"/>
    <p:sldId id="1904" r:id="rId18"/>
    <p:sldId id="1892" r:id="rId19"/>
    <p:sldId id="1845" r:id="rId20"/>
    <p:sldId id="1850" r:id="rId21"/>
    <p:sldId id="1846" r:id="rId22"/>
    <p:sldId id="1847" r:id="rId23"/>
    <p:sldId id="1848" r:id="rId24"/>
    <p:sldId id="1806" r:id="rId25"/>
    <p:sldId id="1807" r:id="rId26"/>
    <p:sldId id="1808" r:id="rId27"/>
    <p:sldId id="1809" r:id="rId28"/>
    <p:sldId id="1893" r:id="rId29"/>
    <p:sldId id="1881" r:id="rId30"/>
    <p:sldId id="1871" r:id="rId31"/>
    <p:sldId id="1872" r:id="rId32"/>
    <p:sldId id="1873" r:id="rId33"/>
    <p:sldId id="1874" r:id="rId34"/>
    <p:sldId id="1875" r:id="rId35"/>
    <p:sldId id="1876" r:id="rId36"/>
    <p:sldId id="1878" r:id="rId37"/>
    <p:sldId id="1877" r:id="rId38"/>
    <p:sldId id="1879" r:id="rId39"/>
    <p:sldId id="1880" r:id="rId40"/>
    <p:sldId id="1882" r:id="rId41"/>
    <p:sldId id="1897" r:id="rId42"/>
    <p:sldId id="1894" r:id="rId43"/>
    <p:sldId id="1820" r:id="rId44"/>
    <p:sldId id="1817" r:id="rId45"/>
    <p:sldId id="1818" r:id="rId46"/>
    <p:sldId id="1821" r:id="rId47"/>
    <p:sldId id="1827" r:id="rId48"/>
    <p:sldId id="1898" r:id="rId49"/>
    <p:sldId id="1828" r:id="rId50"/>
    <p:sldId id="1899" r:id="rId51"/>
    <p:sldId id="1900" r:id="rId52"/>
    <p:sldId id="1901" r:id="rId53"/>
    <p:sldId id="1902" r:id="rId54"/>
    <p:sldId id="1903" r:id="rId55"/>
    <p:sldId id="1895" r:id="rId56"/>
    <p:sldId id="1831" r:id="rId57"/>
    <p:sldId id="1832" r:id="rId58"/>
    <p:sldId id="1838" r:id="rId59"/>
    <p:sldId id="1839" r:id="rId60"/>
    <p:sldId id="1905" r:id="rId61"/>
    <p:sldId id="1833" r:id="rId62"/>
    <p:sldId id="1834" r:id="rId63"/>
    <p:sldId id="1835" r:id="rId64"/>
    <p:sldId id="1906" r:id="rId65"/>
    <p:sldId id="1908" r:id="rId66"/>
    <p:sldId id="1907" r:id="rId67"/>
    <p:sldId id="1909" r:id="rId68"/>
    <p:sldId id="1910" r:id="rId69"/>
    <p:sldId id="1896" r:id="rId70"/>
    <p:sldId id="1787" r:id="rId7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5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006C00"/>
    <a:srgbClr val="003300"/>
    <a:srgbClr val="0000FF"/>
    <a:srgbClr val="FFEDB3"/>
    <a:srgbClr val="006600"/>
    <a:srgbClr val="660066"/>
    <a:srgbClr val="FFFF00"/>
    <a:srgbClr val="00808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2073" autoAdjust="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11/1/2018 1:11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11/1/2018 1:11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You can think of the Power BI service as the heart and sole of the </a:t>
            </a:r>
            <a:r>
              <a:rPr lang="en-US" sz="2000" dirty="0"/>
              <a:t>Power BI platform. Subscribed</a:t>
            </a:r>
            <a:r>
              <a:rPr lang="en-US" sz="2000" baseline="0" dirty="0"/>
              <a:t> users</a:t>
            </a:r>
            <a:r>
              <a:rPr lang="en-US" sz="2000" dirty="0"/>
              <a:t> access the</a:t>
            </a:r>
            <a:r>
              <a:rPr lang="en-US" sz="2000" baseline="0" dirty="0"/>
              <a:t> Power BI service using any modern browser </a:t>
            </a:r>
            <a:r>
              <a:rPr lang="en-US" sz="2000" dirty="0"/>
              <a:t>through its primary URL which is </a:t>
            </a:r>
            <a:r>
              <a:rPr lang="en-US" sz="2000" dirty="0">
                <a:hlinkClick r:id="rId3"/>
              </a:rPr>
              <a:t>https://app.powerbi.com</a:t>
            </a:r>
            <a:r>
              <a:rPr lang="en-US" sz="2000" dirty="0"/>
              <a:t>. Once a user</a:t>
            </a:r>
            <a:r>
              <a:rPr lang="en-US" sz="2000" baseline="0" dirty="0"/>
              <a:t> has been authenticated against the common endpoint of </a:t>
            </a:r>
            <a:r>
              <a:rPr lang="en-US" sz="2000" dirty="0">
                <a:hlinkClick r:id="rId3"/>
              </a:rPr>
              <a:t>https://app.powerbi.com</a:t>
            </a:r>
            <a:r>
              <a:rPr lang="en-US" sz="2000" dirty="0"/>
              <a:t>, the users is then connected to the Azure data center which</a:t>
            </a:r>
            <a:r>
              <a:rPr lang="en-US" sz="2000" baseline="0" dirty="0"/>
              <a:t> hosts the user’s Power BI workspaces.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Using the browser, a Power BI</a:t>
            </a:r>
            <a:r>
              <a:rPr lang="en-US" sz="2000" baseline="0" dirty="0"/>
              <a:t> subscriber can view dashboard and interactive reports. The browser-based experience of the Power BI service also provides </a:t>
            </a:r>
            <a:r>
              <a:rPr lang="en-US" sz="2000" dirty="0"/>
              <a:t>support to import datasets and to create reports and dashboards.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3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0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7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11/1/2018 1:11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6049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in front of a crowd of people&#10;&#10;Description generated with very high confidence">
            <a:extLst>
              <a:ext uri="{FF2B5EF4-FFF2-40B4-BE49-F238E27FC236}">
                <a16:creationId xmlns:a16="http://schemas.microsoft.com/office/drawing/2014/main" id="{52E04D2A-A102-4FB4-9EB2-2528D8355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58" r="18785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31C9C-000F-4838-A032-A3DC29B70B7C}"/>
              </a:ext>
            </a:extLst>
          </p:cNvPr>
          <p:cNvSpPr/>
          <p:nvPr userDrawn="1"/>
        </p:nvSpPr>
        <p:spPr bwMode="gray">
          <a:xfrm rot="5400000">
            <a:off x="8462456" y="3105657"/>
            <a:ext cx="623887" cy="6880806"/>
          </a:xfrm>
          <a:prstGeom prst="rect">
            <a:avLst/>
          </a:prstGeom>
          <a:solidFill>
            <a:srgbClr val="00B6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B7779F-2AC0-4105-A02C-39B800AFE82C}"/>
              </a:ext>
            </a:extLst>
          </p:cNvPr>
          <p:cNvSpPr/>
          <p:nvPr userDrawn="1"/>
        </p:nvSpPr>
        <p:spPr bwMode="auto">
          <a:xfrm>
            <a:off x="11510662" y="0"/>
            <a:ext cx="105505" cy="626904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0B1D73-ECB6-4B46-A03F-E32563F80D42}"/>
              </a:ext>
            </a:extLst>
          </p:cNvPr>
          <p:cNvSpPr/>
          <p:nvPr userDrawn="1"/>
        </p:nvSpPr>
        <p:spPr bwMode="auto">
          <a:xfrm rot="5400000">
            <a:off x="8728681" y="2782917"/>
            <a:ext cx="91441" cy="688080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D41840-B1F4-415D-95DA-CAB5BCFED1EF}"/>
              </a:ext>
            </a:extLst>
          </p:cNvPr>
          <p:cNvSpPr/>
          <p:nvPr userDrawn="1"/>
        </p:nvSpPr>
        <p:spPr bwMode="auto">
          <a:xfrm rot="5400000">
            <a:off x="11865192" y="1429623"/>
            <a:ext cx="91442" cy="60778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4D4D5-45AE-4E0F-BE15-E4307FB65CEB}"/>
              </a:ext>
            </a:extLst>
          </p:cNvPr>
          <p:cNvSpPr/>
          <p:nvPr userDrawn="1"/>
        </p:nvSpPr>
        <p:spPr bwMode="gray">
          <a:xfrm rot="5400000">
            <a:off x="11063721" y="536713"/>
            <a:ext cx="1687791" cy="614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598A-021F-4DC3-870F-A92052CD1778}"/>
              </a:ext>
            </a:extLst>
          </p:cNvPr>
          <p:cNvSpPr txBox="1"/>
          <p:nvPr userDrawn="1"/>
        </p:nvSpPr>
        <p:spPr>
          <a:xfrm>
            <a:off x="591567" y="2435664"/>
            <a:ext cx="417410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latin typeface="+mj-lt"/>
              </a:rPr>
              <a:t>Microsoft Business Application Summit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9D0DB-93AA-4AB3-9E83-3FF45384D804}"/>
              </a:ext>
            </a:extLst>
          </p:cNvPr>
          <p:cNvSpPr txBox="1"/>
          <p:nvPr userDrawn="1"/>
        </p:nvSpPr>
        <p:spPr>
          <a:xfrm>
            <a:off x="591567" y="3971925"/>
            <a:ext cx="29231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July 22–24, 2018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Seattle, WA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520" userDrawn="1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49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76200"/>
            <a:ext cx="1148080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447800"/>
            <a:ext cx="11176000" cy="1136721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1022350" indent="-342900">
              <a:buFont typeface="Arial" pitchFamily="34" charset="0"/>
              <a:buChar char="•"/>
              <a:defRPr b="0">
                <a:latin typeface="+mn-lt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248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550400" y="457200"/>
            <a:ext cx="28448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3200" y="4495800"/>
            <a:ext cx="9042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3200" y="4572000"/>
            <a:ext cx="8432800" cy="5539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8143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looking at each other&#10;&#10;Description generated with very high confidence">
            <a:extLst>
              <a:ext uri="{FF2B5EF4-FFF2-40B4-BE49-F238E27FC236}">
                <a16:creationId xmlns:a16="http://schemas.microsoft.com/office/drawing/2014/main" id="{F6AE7AF2-F883-4396-B322-86E04E276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0" t="1411" r="27881"/>
          <a:stretch/>
        </p:blipFill>
        <p:spPr>
          <a:xfrm>
            <a:off x="5333995" y="0"/>
            <a:ext cx="6858005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63434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63434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DC9EAB-5D7E-4B89-BED3-34E855A13869}"/>
              </a:ext>
            </a:extLst>
          </p:cNvPr>
          <p:cNvSpPr/>
          <p:nvPr userDrawn="1"/>
        </p:nvSpPr>
        <p:spPr bwMode="auto">
          <a:xfrm rot="5400000">
            <a:off x="11842387" y="326312"/>
            <a:ext cx="91442" cy="60778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AACB8E-312E-448F-A464-16CD71EA2738}"/>
              </a:ext>
            </a:extLst>
          </p:cNvPr>
          <p:cNvGrpSpPr/>
          <p:nvPr userDrawn="1"/>
        </p:nvGrpSpPr>
        <p:grpSpPr bwMode="gray">
          <a:xfrm rot="10800000" flipH="1" flipV="1">
            <a:off x="5333997" y="0"/>
            <a:ext cx="6880807" cy="6858003"/>
            <a:chOff x="5333997" y="0"/>
            <a:chExt cx="6880807" cy="6858003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28F8D513-A270-4BAA-A3D1-0A14F46A77BC}"/>
                </a:ext>
              </a:extLst>
            </p:cNvPr>
            <p:cNvSpPr/>
            <p:nvPr userDrawn="1"/>
          </p:nvSpPr>
          <p:spPr bwMode="gray">
            <a:xfrm>
              <a:off x="11510662" y="0"/>
              <a:ext cx="105505" cy="62690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8ADA99F4-FF17-414C-8F5F-F2A462F8552F}"/>
                </a:ext>
              </a:extLst>
            </p:cNvPr>
            <p:cNvSpPr/>
            <p:nvPr userDrawn="1"/>
          </p:nvSpPr>
          <p:spPr bwMode="gray">
            <a:xfrm rot="5400000">
              <a:off x="11865192" y="1429623"/>
              <a:ext cx="91442" cy="60778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6D41D7-81BF-415E-BF8E-FB1E0066D1DF}"/>
                </a:ext>
              </a:extLst>
            </p:cNvPr>
            <p:cNvSpPr/>
            <p:nvPr userDrawn="1"/>
          </p:nvSpPr>
          <p:spPr bwMode="gray">
            <a:xfrm rot="5400000">
              <a:off x="11063721" y="536713"/>
              <a:ext cx="1687791" cy="6143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D84583-F3DB-49DA-8523-8903907084F8}"/>
                </a:ext>
              </a:extLst>
            </p:cNvPr>
            <p:cNvSpPr/>
            <p:nvPr userDrawn="1"/>
          </p:nvSpPr>
          <p:spPr bwMode="gray">
            <a:xfrm rot="5400000">
              <a:off x="8462456" y="3105657"/>
              <a:ext cx="623887" cy="68808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F74D8E8-4A0F-49AF-A3C9-0E381C408862}"/>
                </a:ext>
              </a:extLst>
            </p:cNvPr>
            <p:cNvSpPr/>
            <p:nvPr userDrawn="1"/>
          </p:nvSpPr>
          <p:spPr bwMode="gray">
            <a:xfrm rot="5400000">
              <a:off x="8728681" y="2782917"/>
              <a:ext cx="91441" cy="688080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80100" y="1635896"/>
            <a:ext cx="8414877" cy="2108334"/>
          </a:xfrm>
        </p:spPr>
        <p:txBody>
          <a:bodyPr lIns="182880" tIns="146304" rIns="182880" bIns="146304"/>
          <a:lstStyle>
            <a:lvl1pPr marL="0" indent="0">
              <a:lnSpc>
                <a:spcPct val="70000"/>
              </a:lnSpc>
              <a:buNone/>
              <a:defRPr sz="8333" spc="-294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80099" y="4941139"/>
            <a:ext cx="6092888" cy="717889"/>
          </a:xfrm>
        </p:spPr>
        <p:txBody>
          <a:bodyPr lIns="182880" tIns="146304" rIns="182880" bIns="146304"/>
          <a:lstStyle>
            <a:lvl1pPr marL="0" indent="0">
              <a:buNone/>
              <a:defRPr sz="2745"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55607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639" r:id="rId8"/>
    <p:sldLayoutId id="2147484603" r:id="rId9"/>
    <p:sldLayoutId id="2147484645" r:id="rId10"/>
    <p:sldLayoutId id="2147484646" r:id="rId11"/>
    <p:sldLayoutId id="2147484647" r:id="rId12"/>
    <p:sldLayoutId id="2147484256" r:id="rId13"/>
    <p:sldLayoutId id="2147484585" r:id="rId14"/>
    <p:sldLayoutId id="2147484299" r:id="rId15"/>
    <p:sldLayoutId id="2147484263" r:id="rId16"/>
    <p:sldLayoutId id="2147484652" r:id="rId17"/>
    <p:sldLayoutId id="2147484653" r:id="rId18"/>
    <p:sldLayoutId id="2147484654" r:id="rId19"/>
    <p:sldLayoutId id="2147484655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CriticalPathTraining/PowerBiEmbedded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pp.powerbi.com/embedsetup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JavaScript/wiki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CriticalPathTraining/PowerBiEmbeddedScratchpad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riticalPathTraining/PowerBiEmbedded/raw/master/DeveloperQuickStartIntoPowerBIEmbedding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101" y="1524097"/>
            <a:ext cx="8414877" cy="1756122"/>
          </a:xfrm>
        </p:spPr>
        <p:txBody>
          <a:bodyPr/>
          <a:lstStyle/>
          <a:p>
            <a:r>
              <a:rPr lang="en-US" sz="5882" dirty="0">
                <a:solidFill>
                  <a:schemeClr val="tx1"/>
                </a:solidFill>
              </a:rPr>
              <a:t>Deep Dive into</a:t>
            </a:r>
          </a:p>
          <a:p>
            <a:r>
              <a:rPr lang="en-US" sz="5882" dirty="0">
                <a:solidFill>
                  <a:schemeClr val="tx1"/>
                </a:solidFill>
              </a:rPr>
              <a:t>Power BI Embedding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2153" y="4089086"/>
            <a:ext cx="6092887" cy="1140312"/>
          </a:xfrm>
        </p:spPr>
        <p:txBody>
          <a:bodyPr/>
          <a:lstStyle/>
          <a:p>
            <a:r>
              <a:rPr lang="en-US" dirty="0"/>
              <a:t>Ted Pattison</a:t>
            </a:r>
            <a:br>
              <a:rPr lang="en-US" dirty="0"/>
            </a:br>
            <a:r>
              <a:rPr lang="en-US" dirty="0"/>
              <a:t>Power platform MVP</a:t>
            </a:r>
          </a:p>
        </p:txBody>
      </p:sp>
    </p:spTree>
    <p:extLst>
      <p:ext uri="{BB962C8B-B14F-4D97-AF65-F5344CB8AC3E}">
        <p14:creationId xmlns:p14="http://schemas.microsoft.com/office/powerpoint/2010/main" val="28043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0460-7FCD-47F7-9095-1167A845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49"/>
            <a:ext cx="4161981" cy="830997"/>
          </a:xfrm>
        </p:spPr>
        <p:txBody>
          <a:bodyPr/>
          <a:lstStyle/>
          <a:p>
            <a:r>
              <a:rPr lang="en-US" sz="54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CADA-B142-45B5-AE5B-0B6735C6A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490218" cy="923330"/>
          </a:xfrm>
        </p:spPr>
        <p:txBody>
          <a:bodyPr/>
          <a:lstStyle/>
          <a:p>
            <a:r>
              <a:rPr lang="en-US" b="1" dirty="0"/>
              <a:t>Exploring the Embeddable Resources available with Power BI embedding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3DFD27E-92F2-4046-B2BE-8320D54737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1025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346075" indent="-346075"/>
            <a:r>
              <a:rPr lang="en-US" dirty="0"/>
              <a:t>Power BI Embedding Fundamentals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Managing Content using App Workspaces</a:t>
            </a:r>
          </a:p>
          <a:p>
            <a:pPr marL="346075" indent="-346075"/>
            <a:r>
              <a:rPr lang="en-US" dirty="0"/>
              <a:t>Understanding Dedicated Capacities</a:t>
            </a:r>
          </a:p>
          <a:p>
            <a:pPr marL="346075" indent="-346075"/>
            <a:r>
              <a:rPr lang="en-US" dirty="0"/>
              <a:t>Using the Onboarding Experience Tool</a:t>
            </a:r>
          </a:p>
          <a:p>
            <a:pPr marL="346075" indent="-346075"/>
            <a:r>
              <a:rPr lang="en-US" dirty="0"/>
              <a:t>Programming with Power BI Service API</a:t>
            </a:r>
          </a:p>
          <a:p>
            <a:pPr marL="346075" indent="-346075"/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35038739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Deployment using App Workspaces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908215"/>
          </a:xfrm>
        </p:spPr>
        <p:txBody>
          <a:bodyPr/>
          <a:lstStyle/>
          <a:p>
            <a:r>
              <a:rPr lang="en-US" dirty="0"/>
              <a:t>App workspaces used to deploy custom solutions</a:t>
            </a:r>
          </a:p>
          <a:p>
            <a:pPr lvl="1"/>
            <a:r>
              <a:rPr lang="en-US" dirty="0"/>
              <a:t>App workspaces required for team-based development</a:t>
            </a:r>
          </a:p>
          <a:p>
            <a:pPr lvl="1"/>
            <a:r>
              <a:rPr lang="en-US" dirty="0"/>
              <a:t>App workspace can be secured using private membership</a:t>
            </a:r>
          </a:p>
          <a:p>
            <a:pPr lvl="1"/>
            <a:r>
              <a:rPr lang="en-US" dirty="0"/>
              <a:t>App workspace used to publish apps for licensed users</a:t>
            </a:r>
          </a:p>
          <a:p>
            <a:pPr lvl="1"/>
            <a:r>
              <a:rPr lang="en-US" dirty="0"/>
              <a:t>App workspace used to build Power BI embedding solutions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9"/>
          <a:stretch/>
        </p:blipFill>
        <p:spPr bwMode="auto">
          <a:xfrm>
            <a:off x="1070954" y="3327745"/>
            <a:ext cx="5834235" cy="316566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81" y="1858789"/>
            <a:ext cx="3494495" cy="46346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4848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6793-E05F-429D-9E43-7481B7DE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with Power BI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81CF1-4EA9-4F98-B2E5-854AFFE0D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13135"/>
            <a:ext cx="5212080" cy="2277547"/>
          </a:xfrm>
        </p:spPr>
        <p:txBody>
          <a:bodyPr/>
          <a:lstStyle/>
          <a:p>
            <a:r>
              <a:rPr lang="en-US" dirty="0"/>
              <a:t>Content Management Team</a:t>
            </a:r>
          </a:p>
          <a:p>
            <a:pPr lvl="1"/>
            <a:r>
              <a:rPr lang="en-US" dirty="0"/>
              <a:t>Build Power BI Desktop projects</a:t>
            </a:r>
          </a:p>
          <a:p>
            <a:pPr lvl="1"/>
            <a:r>
              <a:rPr lang="en-US" dirty="0"/>
              <a:t>Publish reports &amp; datasets via PBIX files</a:t>
            </a:r>
          </a:p>
          <a:p>
            <a:pPr lvl="1"/>
            <a:r>
              <a:rPr lang="en-US" dirty="0"/>
              <a:t>Create dashboards in PBI Service</a:t>
            </a:r>
          </a:p>
          <a:p>
            <a:pPr lvl="1"/>
            <a:r>
              <a:rPr lang="en-US" dirty="0"/>
              <a:t>Publish App Workspaces as Apps</a:t>
            </a:r>
          </a:p>
          <a:p>
            <a:pPr lvl="1"/>
            <a:r>
              <a:rPr lang="en-US" dirty="0"/>
              <a:t>Monitor Power BI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DAF13-D91C-4B05-A41B-C69D87F92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3760" y="1313135"/>
            <a:ext cx="6085840" cy="2277547"/>
          </a:xfrm>
        </p:spPr>
        <p:txBody>
          <a:bodyPr/>
          <a:lstStyle/>
          <a:p>
            <a:r>
              <a:rPr lang="en-US" dirty="0"/>
              <a:t>Application Development Team</a:t>
            </a:r>
          </a:p>
          <a:p>
            <a:pPr lvl="1"/>
            <a:r>
              <a:rPr lang="en-US" dirty="0"/>
              <a:t>Develop web apps with PBI embedding</a:t>
            </a:r>
          </a:p>
          <a:p>
            <a:pPr lvl="1"/>
            <a:r>
              <a:rPr lang="en-US" dirty="0"/>
              <a:t>Authenticate with Azure Active Directory</a:t>
            </a:r>
          </a:p>
          <a:p>
            <a:pPr lvl="1"/>
            <a:r>
              <a:rPr lang="en-US" dirty="0"/>
              <a:t>Retrieve data using Power BI Service API</a:t>
            </a:r>
          </a:p>
          <a:p>
            <a:pPr lvl="1"/>
            <a:r>
              <a:rPr lang="en-US" dirty="0"/>
              <a:t>Embed resources using Power BI JavaScript API</a:t>
            </a:r>
          </a:p>
          <a:p>
            <a:pPr lvl="1"/>
            <a:r>
              <a:rPr lang="en-US" dirty="0"/>
              <a:t>This team sees PBIX files as black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D4F3-CA56-442E-8A22-5CF656C4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46" y="3782144"/>
            <a:ext cx="3715954" cy="2809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47DF2-CF5D-41E2-8962-B5895F902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r="10265"/>
          <a:stretch/>
        </p:blipFill>
        <p:spPr>
          <a:xfrm>
            <a:off x="6446977" y="3782144"/>
            <a:ext cx="4168326" cy="2809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888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0460-7FCD-47F7-9095-1167A845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49"/>
            <a:ext cx="4161981" cy="830997"/>
          </a:xfrm>
        </p:spPr>
        <p:txBody>
          <a:bodyPr/>
          <a:lstStyle/>
          <a:p>
            <a:r>
              <a:rPr lang="en-US" sz="54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CADA-B142-45B5-AE5B-0B6735C6A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3535541"/>
            <a:ext cx="4161981" cy="615553"/>
          </a:xfrm>
        </p:spPr>
        <p:txBody>
          <a:bodyPr/>
          <a:lstStyle/>
          <a:p>
            <a:r>
              <a:rPr lang="en-US" b="1" dirty="0"/>
              <a:t>Embedding App Workspace Resources using </a:t>
            </a:r>
            <a:r>
              <a:rPr lang="en-US" b="1" dirty="0" err="1"/>
              <a:t>DailyReporterPro</a:t>
            </a:r>
            <a:endParaRPr lang="en-US" b="1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7A0967-B738-4563-BC7C-45A4332708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1846" b="11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1637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396875" indent="-396875"/>
            <a:r>
              <a:rPr lang="en-US" dirty="0"/>
              <a:t>Power BI Embedding Fundamentals</a:t>
            </a:r>
          </a:p>
          <a:p>
            <a:pPr marL="396875" indent="-396875"/>
            <a:r>
              <a:rPr lang="en-US" dirty="0"/>
              <a:t>Managing Content using App Workspaces</a:t>
            </a:r>
          </a:p>
          <a:p>
            <a:pPr marL="396875" indent="-396875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Understanding Dedicated Capacities</a:t>
            </a:r>
          </a:p>
          <a:p>
            <a:pPr marL="396875" indent="-396875"/>
            <a:r>
              <a:rPr lang="en-US" dirty="0"/>
              <a:t>Using the Onboarding Experience Tool</a:t>
            </a:r>
          </a:p>
          <a:p>
            <a:pPr marL="396875" indent="-396875"/>
            <a:r>
              <a:rPr lang="en-US" dirty="0"/>
              <a:t>Programming with Power BI Service API</a:t>
            </a:r>
          </a:p>
          <a:p>
            <a:pPr marL="396875" indent="-396875"/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36455782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C371-D017-4AB8-B6C3-6CC95BB8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Licensing Though Office 365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D2D11-4FF8-4145-9DBC-044EBA264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5217639"/>
          </a:xfrm>
        </p:spPr>
        <p:txBody>
          <a:bodyPr>
            <a:normAutofit/>
          </a:bodyPr>
          <a:lstStyle/>
          <a:p>
            <a:r>
              <a:rPr lang="en-US" sz="2000" dirty="0"/>
              <a:t>User-based licensing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Capacity-based Licensing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94769-6896-4812-A4C3-551E4847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15" y="1844710"/>
            <a:ext cx="1551918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E54DC-75DB-47DC-89ED-66BE7927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0" y="1842401"/>
            <a:ext cx="1557554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E44D0-64A7-473B-8D39-23219953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538" y="4559894"/>
            <a:ext cx="1570703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6F2E4-C830-4BEA-9321-49762C30D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90" y="4559895"/>
            <a:ext cx="1560386" cy="2059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5F095-4D40-40D9-8C7B-C3290BBFF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251" y="4559894"/>
            <a:ext cx="1562017" cy="20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C22F-6504-4C32-BF7B-B3DE5B72C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204" y="4546143"/>
            <a:ext cx="1559714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5D7FB-B281-4FAC-8471-A0A942E9B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405" y="1842401"/>
            <a:ext cx="1539791" cy="2041236"/>
          </a:xfrm>
          <a:prstGeom prst="rect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3B42E-B201-4118-A541-91EC57EB4ACE}"/>
              </a:ext>
            </a:extLst>
          </p:cNvPr>
          <p:cNvGrpSpPr/>
          <p:nvPr/>
        </p:nvGrpSpPr>
        <p:grpSpPr>
          <a:xfrm>
            <a:off x="4531440" y="3548514"/>
            <a:ext cx="490936" cy="164615"/>
            <a:chOff x="4860513" y="3597687"/>
            <a:chExt cx="490936" cy="16461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A21166B-DB7B-40FD-BBF9-15993565D98C}"/>
                </a:ext>
              </a:extLst>
            </p:cNvPr>
            <p:cNvSpPr/>
            <p:nvPr/>
          </p:nvSpPr>
          <p:spPr>
            <a:xfrm>
              <a:off x="5204866" y="3604085"/>
              <a:ext cx="146583" cy="158217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6D0704B-047E-4EA7-8D4A-BFD68A11450D}"/>
                </a:ext>
              </a:extLst>
            </p:cNvPr>
            <p:cNvSpPr/>
            <p:nvPr/>
          </p:nvSpPr>
          <p:spPr>
            <a:xfrm>
              <a:off x="4860513" y="3597687"/>
              <a:ext cx="304800" cy="1524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E22170-DF74-4712-888A-38529664F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278" y="4559894"/>
            <a:ext cx="1558970" cy="2043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C7D62-F612-4638-9D2F-9832A7E4B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2258" y="4566769"/>
            <a:ext cx="1545198" cy="20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5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Capacities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5860066"/>
          </a:xfrm>
        </p:spPr>
        <p:txBody>
          <a:bodyPr/>
          <a:lstStyle/>
          <a:p>
            <a:r>
              <a:rPr lang="en-US" dirty="0"/>
              <a:t>Power BI workspaces run in one of two possible environments</a:t>
            </a:r>
          </a:p>
          <a:p>
            <a:pPr lvl="1"/>
            <a:r>
              <a:rPr lang="en-US" dirty="0"/>
              <a:t>Shared capacity</a:t>
            </a:r>
          </a:p>
          <a:p>
            <a:pPr lvl="1"/>
            <a:r>
              <a:rPr lang="en-US" dirty="0"/>
              <a:t>Dedicated capacity</a:t>
            </a:r>
          </a:p>
          <a:p>
            <a:pPr lvl="4"/>
            <a:endParaRPr lang="en-US" dirty="0"/>
          </a:p>
          <a:p>
            <a:r>
              <a:rPr lang="en-US" dirty="0"/>
              <a:t>Dedicated capacity required for third party embedding</a:t>
            </a:r>
          </a:p>
          <a:p>
            <a:pPr lvl="1"/>
            <a:r>
              <a:rPr lang="en-US" dirty="0"/>
              <a:t>You pay Microsoft capacity-based fee for processors cores and RAM</a:t>
            </a:r>
          </a:p>
          <a:p>
            <a:pPr lvl="1"/>
            <a:r>
              <a:rPr lang="en-US" dirty="0"/>
              <a:t>No need to pay Microsoft for user licensing</a:t>
            </a:r>
          </a:p>
          <a:p>
            <a:pPr lvl="4"/>
            <a:endParaRPr lang="en-US" dirty="0"/>
          </a:p>
          <a:p>
            <a:r>
              <a:rPr lang="en-US" dirty="0"/>
              <a:t>Dedicated capacity can optionally be used for first party embedding</a:t>
            </a:r>
          </a:p>
          <a:p>
            <a:pPr lvl="1"/>
            <a:r>
              <a:rPr lang="en-US" dirty="0"/>
              <a:t>Allows users to run with free license instead of Power BI Pro license ($10/month)</a:t>
            </a:r>
          </a:p>
          <a:p>
            <a:pPr lvl="4"/>
            <a:endParaRPr lang="en-US" dirty="0"/>
          </a:p>
          <a:p>
            <a:r>
              <a:rPr lang="en-US" dirty="0"/>
              <a:t>Dedicated capacities come in two flavors</a:t>
            </a:r>
          </a:p>
          <a:p>
            <a:pPr lvl="1"/>
            <a:r>
              <a:rPr lang="en-US" dirty="0"/>
              <a:t>Power BI Premium capacities purchased through Office 365</a:t>
            </a:r>
          </a:p>
          <a:p>
            <a:pPr lvl="1"/>
            <a:r>
              <a:rPr lang="en-US" dirty="0"/>
              <a:t>Power BI Embedded capacities purchased through Azure SKU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8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Premium Capacity Nodes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Premium Purchased using Nodes</a:t>
            </a:r>
          </a:p>
          <a:p>
            <a:pPr lvl="1"/>
            <a:r>
              <a:rPr lang="en-US" dirty="0"/>
              <a:t>Node type defines v-core and RAM capabilities</a:t>
            </a:r>
          </a:p>
          <a:p>
            <a:pPr lvl="1"/>
            <a:r>
              <a:rPr lang="en-US" dirty="0"/>
              <a:t>P nodes used for Power BI Service deployments and embedded deployments</a:t>
            </a:r>
          </a:p>
          <a:p>
            <a:pPr lvl="1"/>
            <a:r>
              <a:rPr lang="en-US" dirty="0"/>
              <a:t>EM nodes only used for embedded deployments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71633"/>
              </p:ext>
            </p:extLst>
          </p:nvPr>
        </p:nvGraphicFramePr>
        <p:xfrm>
          <a:off x="946660" y="3130138"/>
          <a:ext cx="10554855" cy="3128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2056573764"/>
                    </a:ext>
                  </a:extLst>
                </a:gridCol>
                <a:gridCol w="1377658">
                  <a:extLst>
                    <a:ext uri="{9D8B030D-6E8A-4147-A177-3AD203B41FA5}">
                      <a16:colId xmlns:a16="http://schemas.microsoft.com/office/drawing/2014/main" val="1116452911"/>
                    </a:ext>
                  </a:extLst>
                </a:gridCol>
                <a:gridCol w="2204252">
                  <a:extLst>
                    <a:ext uri="{9D8B030D-6E8A-4147-A177-3AD203B41FA5}">
                      <a16:colId xmlns:a16="http://schemas.microsoft.com/office/drawing/2014/main" val="1335787694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233830018"/>
                    </a:ext>
                  </a:extLst>
                </a:gridCol>
                <a:gridCol w="1780713">
                  <a:extLst>
                    <a:ext uri="{9D8B030D-6E8A-4147-A177-3AD203B41FA5}">
                      <a16:colId xmlns:a16="http://schemas.microsoft.com/office/drawing/2014/main" val="1282777410"/>
                    </a:ext>
                  </a:extLst>
                </a:gridCol>
                <a:gridCol w="2069540">
                  <a:extLst>
                    <a:ext uri="{9D8B030D-6E8A-4147-A177-3AD203B41FA5}">
                      <a16:colId xmlns:a16="http://schemas.microsoft.com/office/drawing/2014/main" val="3528509124"/>
                    </a:ext>
                  </a:extLst>
                </a:gridCol>
              </a:tblGrid>
              <a:tr h="3137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Capacity Node</a:t>
                      </a:r>
                      <a:endParaRPr lang="en-US" sz="12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Total cores</a:t>
                      </a:r>
                      <a:endParaRPr lang="en-US" sz="1200" b="1" i="1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Backend Cores</a:t>
                      </a:r>
                      <a:endParaRPr lang="en-US" sz="12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Frontend Cores</a:t>
                      </a:r>
                      <a:endParaRPr lang="en-US" sz="12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Direct Query Limits</a:t>
                      </a:r>
                      <a:endParaRPr lang="en-US" sz="12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Page renders/hour</a:t>
                      </a:r>
                      <a:endParaRPr lang="en-US" sz="12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93886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v-cores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 cores, 3GB 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 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869448"/>
                  </a:ext>
                </a:extLst>
              </a:tr>
              <a:tr h="40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v-cores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core, 5GB 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301-600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374881"/>
                  </a:ext>
                </a:extLst>
              </a:tr>
              <a:tr h="40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v-cores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cores, 10GB 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601-1,200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79835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v-cores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cores, 25GB 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per second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1,201-2,400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08103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v-cores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cores, 50GB 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per second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2,401-4,800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01852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v-cores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cores, 100GB 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cores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per second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4,801-9600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351892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 v-cores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cores, 200GB RAM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cores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 per second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9601-19,200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19492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 v-cores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 cores 400GB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 per second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19,201- 38,400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46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6814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7CBA-75B3-401A-B75D-3767A7B0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Premium Capacities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7A6DE-08A0-409C-B76A-DBD22BC61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430887"/>
          </a:xfrm>
        </p:spPr>
        <p:txBody>
          <a:bodyPr/>
          <a:lstStyle/>
          <a:p>
            <a:r>
              <a:rPr lang="en-US" dirty="0"/>
              <a:t>Capacities managed in Power BI Admin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72C1-D8EE-4B47-AA3C-84F06B07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9" y="1850417"/>
            <a:ext cx="7426507" cy="2841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2941A-9F6D-463E-8B88-1E047BB9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59" y="2986357"/>
            <a:ext cx="10391619" cy="325470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30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and Slides for this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https://github.com/CriticalPathTraining/PowerBiEmbedded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4035"/>
          <a:stretch/>
        </p:blipFill>
        <p:spPr>
          <a:xfrm>
            <a:off x="586390" y="2028217"/>
            <a:ext cx="8902086" cy="45736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30817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A150-BD2F-44EC-872C-82AFF2AC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App Workspaces with a Capacity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0272E-CD3F-4849-AFC2-542207280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2720745"/>
          </a:xfrm>
        </p:spPr>
        <p:txBody>
          <a:bodyPr/>
          <a:lstStyle/>
          <a:p>
            <a:r>
              <a:rPr lang="en-US" dirty="0"/>
              <a:t>App Workspace in Premium Capacity has diamond icon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App workspace moved into Premium capacity in Advanced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F0844-2384-4AAF-864B-0DD20E7B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8" t="30601"/>
          <a:stretch/>
        </p:blipFill>
        <p:spPr>
          <a:xfrm>
            <a:off x="770907" y="1820714"/>
            <a:ext cx="2478528" cy="151385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E458A-C293-486D-84D0-73D51E15B5A5}"/>
              </a:ext>
            </a:extLst>
          </p:cNvPr>
          <p:cNvSpPr/>
          <p:nvPr/>
        </p:nvSpPr>
        <p:spPr>
          <a:xfrm flipH="1">
            <a:off x="2851398" y="2793137"/>
            <a:ext cx="2276763" cy="421356"/>
          </a:xfrm>
          <a:prstGeom prst="rightArrow">
            <a:avLst>
              <a:gd name="adj1" fmla="val 62121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Inside Premium Capacity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5CB409-CF71-465A-8EB7-1DDCC90D2BC1}"/>
              </a:ext>
            </a:extLst>
          </p:cNvPr>
          <p:cNvSpPr/>
          <p:nvPr/>
        </p:nvSpPr>
        <p:spPr>
          <a:xfrm flipH="1">
            <a:off x="2851399" y="2270896"/>
            <a:ext cx="2276763" cy="421356"/>
          </a:xfrm>
          <a:prstGeom prst="rightArrow">
            <a:avLst>
              <a:gd name="adj1" fmla="val 62121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Inside Shared Capacity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ED61D-9193-4E45-B149-27256B38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07" y="4072004"/>
            <a:ext cx="1668101" cy="2514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D9D9EC-EB8C-47B0-B848-8C8027B10733}"/>
              </a:ext>
            </a:extLst>
          </p:cNvPr>
          <p:cNvGrpSpPr/>
          <p:nvPr/>
        </p:nvGrpSpPr>
        <p:grpSpPr>
          <a:xfrm>
            <a:off x="770907" y="4376804"/>
            <a:ext cx="7436953" cy="2286000"/>
            <a:chOff x="914400" y="4343400"/>
            <a:chExt cx="7436953" cy="2286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BF6C51-CF68-4705-9D89-C7E4F4CB9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390"/>
            <a:stretch/>
          </p:blipFill>
          <p:spPr>
            <a:xfrm>
              <a:off x="3408218" y="4343400"/>
              <a:ext cx="4943135" cy="20574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75A4BB5-126A-49CB-8DAD-A76489599D93}"/>
                </a:ext>
              </a:extLst>
            </p:cNvPr>
            <p:cNvSpPr/>
            <p:nvPr/>
          </p:nvSpPr>
          <p:spPr>
            <a:xfrm>
              <a:off x="914400" y="5791200"/>
              <a:ext cx="1668101" cy="838200"/>
            </a:xfrm>
            <a:prstGeom prst="roundRect">
              <a:avLst/>
            </a:prstGeom>
            <a:noFill/>
            <a:ln w="28575">
              <a:solidFill>
                <a:schemeClr val="tx2">
                  <a:lumMod val="90000"/>
                  <a:lumOff val="1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C69181-554F-4CC4-A032-7CB524A76ECE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2582501" y="5638800"/>
              <a:ext cx="734227" cy="571500"/>
            </a:xfrm>
            <a:prstGeom prst="straightConnector1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6334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7675-F280-4E39-B00D-585CA5A9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Power BI Embedded Service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A5E0F-2391-45E6-BA34-229460837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908215"/>
          </a:xfrm>
        </p:spPr>
        <p:txBody>
          <a:bodyPr/>
          <a:lstStyle/>
          <a:p>
            <a:r>
              <a:rPr lang="en-US" dirty="0"/>
              <a:t>Power BI Embedded in an Azure on-demand service</a:t>
            </a:r>
          </a:p>
          <a:p>
            <a:pPr lvl="1"/>
            <a:r>
              <a:rPr lang="en-US" dirty="0"/>
              <a:t>Must be created in same location as Power BI Service for tenant</a:t>
            </a:r>
          </a:p>
          <a:p>
            <a:pPr lvl="1"/>
            <a:r>
              <a:rPr lang="en-US" dirty="0"/>
              <a:t>Can be created manually through the Azure portal</a:t>
            </a:r>
          </a:p>
          <a:p>
            <a:pPr lvl="1"/>
            <a:r>
              <a:rPr lang="en-US" dirty="0"/>
              <a:t>Can be created in automated fashion using PowerShell</a:t>
            </a:r>
          </a:p>
          <a:p>
            <a:pPr lvl="1"/>
            <a:r>
              <a:rPr lang="en-US" dirty="0"/>
              <a:t>Requires an Azure subscription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8FD41-607B-4003-AEA3-CF67825A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56" y="3288855"/>
            <a:ext cx="5942998" cy="29954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1AA48-D9E2-497F-8765-061BDE3B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028" y="1231526"/>
            <a:ext cx="2994698" cy="54466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23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7AFB9-9F7F-4AFA-BDDA-22A3FDA8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6" y="2218"/>
            <a:ext cx="10903404" cy="6855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6B328-FF0D-4503-8C7A-E61292E7B0A9}"/>
              </a:ext>
            </a:extLst>
          </p:cNvPr>
          <p:cNvGrpSpPr/>
          <p:nvPr/>
        </p:nvGrpSpPr>
        <p:grpSpPr>
          <a:xfrm>
            <a:off x="1905000" y="3124199"/>
            <a:ext cx="6257064" cy="3646715"/>
            <a:chOff x="1905000" y="3124199"/>
            <a:chExt cx="6257064" cy="3646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17FFE7-A83C-4713-A257-222E2F88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5" t="17145" r="364" b="12115"/>
            <a:stretch/>
          </p:blipFill>
          <p:spPr>
            <a:xfrm>
              <a:off x="3407230" y="3124199"/>
              <a:ext cx="4754834" cy="3646715"/>
            </a:xfrm>
            <a:prstGeom prst="rect">
              <a:avLst/>
            </a:prstGeom>
            <a:ln w="28575">
              <a:solidFill>
                <a:srgbClr val="C00000"/>
              </a:solidFill>
              <a:prstDash val="sysDash"/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E5B1B5-A2DB-472D-A2A7-66CAF89D52E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274988"/>
              <a:ext cx="1360714" cy="27375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D048D756-B5B4-44AB-ADF2-821858D3DD8D}"/>
              </a:ext>
            </a:extLst>
          </p:cNvPr>
          <p:cNvSpPr/>
          <p:nvPr/>
        </p:nvSpPr>
        <p:spPr bwMode="auto">
          <a:xfrm>
            <a:off x="175490" y="4064001"/>
            <a:ext cx="748146" cy="51723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70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C82F-1350-4F1E-BFD8-B18B465B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Power BI Embedded Capacities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C9295-AB6E-4C10-B146-FDB98E4CA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2573012"/>
          </a:xfrm>
        </p:spPr>
        <p:txBody>
          <a:bodyPr/>
          <a:lstStyle/>
          <a:p>
            <a:r>
              <a:rPr lang="en-US" dirty="0"/>
              <a:t>Managing Power BI Embedded capacity done Azure portal</a:t>
            </a:r>
          </a:p>
          <a:p>
            <a:pPr lvl="1"/>
            <a:r>
              <a:rPr lang="en-US" dirty="0"/>
              <a:t>Use Azure portal to assign administrators and change pricing tier to scale up/down</a:t>
            </a:r>
          </a:p>
          <a:p>
            <a:r>
              <a:rPr lang="en-US" dirty="0"/>
              <a:t>Managing Power BI Embedded capacity in Power BI Admin portal</a:t>
            </a:r>
          </a:p>
          <a:p>
            <a:pPr lvl="1"/>
            <a:r>
              <a:rPr lang="en-US" dirty="0"/>
              <a:t>Power BI Admin portal to assign workspaces to capacities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AF0E0-A1CB-4E23-AD72-812EC4A0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233808"/>
            <a:ext cx="9967975" cy="28817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5152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FE76-2FC0-49E3-B623-0447D0E4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4" y="370114"/>
            <a:ext cx="11018520" cy="553998"/>
          </a:xfrm>
        </p:spPr>
        <p:txBody>
          <a:bodyPr/>
          <a:lstStyle/>
          <a:p>
            <a:r>
              <a:rPr lang="en-US" dirty="0"/>
              <a:t>PBI Capacity SKU Decoder 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71ABE2-9DF4-4A60-A9EC-08018E7B8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15037"/>
              </p:ext>
            </p:extLst>
          </p:nvPr>
        </p:nvGraphicFramePr>
        <p:xfrm>
          <a:off x="381434" y="1043857"/>
          <a:ext cx="1163639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651">
                  <a:extLst>
                    <a:ext uri="{9D8B030D-6E8A-4147-A177-3AD203B41FA5}">
                      <a16:colId xmlns:a16="http://schemas.microsoft.com/office/drawing/2014/main" val="2326602452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408162626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871841051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38847712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 SKU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EM SKU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 SKU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5785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Purchased through…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</a:rPr>
                        <a:t>Office 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</a:rPr>
                        <a:t>Office 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4">
                              <a:lumMod val="90000"/>
                              <a:lumOff val="10000"/>
                            </a:schemeClr>
                          </a:solidFill>
                        </a:rPr>
                        <a:t>Azure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9920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Supports Power BI embedding in custom applications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68637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Supports 3</a:t>
                      </a:r>
                      <a:r>
                        <a:rPr lang="en-US" sz="1800" baseline="30000" dirty="0"/>
                        <a:t>rd</a:t>
                      </a:r>
                      <a:r>
                        <a:rPr lang="en-US" sz="1800" dirty="0"/>
                        <a:t> Party Embedding in custom applications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000" b="1" dirty="0">
                        <a:solidFill>
                          <a:srgbClr val="9900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83328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Supports 1</a:t>
                      </a:r>
                      <a:r>
                        <a:rPr lang="en-US" sz="1800" baseline="30000" dirty="0"/>
                        <a:t>st</a:t>
                      </a:r>
                      <a:r>
                        <a:rPr lang="en-US" sz="1800" dirty="0"/>
                        <a:t> Party Embedding in custom applications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01441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Supports free users accessing content in app.powerbi.com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8993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Supports free users accessing content in Power BI Mobile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1607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Billing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990099"/>
                          </a:solidFill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990099"/>
                          </a:solidFill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33CC"/>
                          </a:solidFill>
                        </a:rPr>
                        <a:t>Hourly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421662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Commitment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990099"/>
                          </a:solidFill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660066"/>
                          </a:solidFill>
                        </a:rPr>
                        <a:t>Monthly/Yearly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4764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/>
                        <a:t>Turn it off when your not using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900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919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13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396875" indent="-396875"/>
            <a:r>
              <a:rPr lang="en-US" dirty="0"/>
              <a:t>Power BI Embedding Fundamentals</a:t>
            </a:r>
          </a:p>
          <a:p>
            <a:pPr marL="396875" indent="-396875"/>
            <a:r>
              <a:rPr lang="en-US" dirty="0"/>
              <a:t>Managing Content using App Workspaces</a:t>
            </a:r>
          </a:p>
          <a:p>
            <a:pPr marL="396875" indent="-396875"/>
            <a:r>
              <a:rPr lang="en-US" dirty="0"/>
              <a:t>Understanding Dedicated Capacities</a:t>
            </a:r>
          </a:p>
          <a:p>
            <a:pPr marL="396875" indent="-396875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Using the Onboarding Experience Tool</a:t>
            </a:r>
          </a:p>
          <a:p>
            <a:pPr marL="396875" indent="-396875"/>
            <a:r>
              <a:rPr lang="en-US" dirty="0"/>
              <a:t>Programming with Power BI Service API</a:t>
            </a:r>
          </a:p>
          <a:p>
            <a:pPr marL="396875" indent="-396875"/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14059844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11AF-DFFA-48DB-A4B5-70A55937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Authentication with Azure 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1C9E-26F5-42CB-94B5-EBA77804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908215"/>
          </a:xfrm>
        </p:spPr>
        <p:txBody>
          <a:bodyPr/>
          <a:lstStyle/>
          <a:p>
            <a:r>
              <a:rPr lang="en-US" dirty="0"/>
              <a:t>Requirements of calling the Power BI Service API</a:t>
            </a:r>
          </a:p>
          <a:p>
            <a:pPr lvl="1"/>
            <a:r>
              <a:rPr lang="en-US" dirty="0"/>
              <a:t>App must be registered with Azure AD with Application ID (aka Client ID)</a:t>
            </a:r>
          </a:p>
          <a:p>
            <a:pPr lvl="1"/>
            <a:r>
              <a:rPr lang="en-US" dirty="0"/>
              <a:t>App must be created with app type of as </a:t>
            </a:r>
            <a:r>
              <a:rPr lang="en-US" sz="1600" b="1" dirty="0"/>
              <a:t>Web app / API</a:t>
            </a:r>
            <a:r>
              <a:rPr lang="en-US" dirty="0"/>
              <a:t> or </a:t>
            </a:r>
            <a:r>
              <a:rPr lang="en-US" sz="1600" b="1" dirty="0"/>
              <a:t>Native</a:t>
            </a:r>
            <a:endParaRPr lang="en-US" b="1" dirty="0"/>
          </a:p>
          <a:p>
            <a:pPr lvl="1"/>
            <a:r>
              <a:rPr lang="en-US" dirty="0"/>
              <a:t>App registration must be configured with required permissions</a:t>
            </a:r>
          </a:p>
          <a:p>
            <a:pPr lvl="1"/>
            <a:r>
              <a:rPr lang="en-US" dirty="0"/>
              <a:t>App must implement authentication flow to authenticate user and obtain access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6B343-1527-4903-8514-197BCC20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66" y="3327745"/>
            <a:ext cx="7956343" cy="33712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40086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908-816A-4E22-8377-CF1F0B69B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US" dirty="0"/>
              <a:t>Power BI Embedding Onboarding Experience Tool</a:t>
            </a:r>
            <a:br>
              <a:rPr lang="en-US" dirty="0"/>
            </a:br>
            <a:r>
              <a:rPr lang="en-US" sz="2400" dirty="0">
                <a:hlinkClick r:id="rId2"/>
              </a:rPr>
              <a:t>https://app.powerbi.com/embedsetup</a:t>
            </a:r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9E20-A5B0-4EBD-9C1F-5C8139E7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77" y="1876494"/>
            <a:ext cx="7446529" cy="44362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7AD5399-EE0E-43F2-9A0E-F6FC7A46BA9C}"/>
              </a:ext>
            </a:extLst>
          </p:cNvPr>
          <p:cNvSpPr/>
          <p:nvPr/>
        </p:nvSpPr>
        <p:spPr bwMode="auto">
          <a:xfrm>
            <a:off x="745857" y="5686188"/>
            <a:ext cx="2566590" cy="477202"/>
          </a:xfrm>
          <a:prstGeom prst="rightArrow">
            <a:avLst>
              <a:gd name="adj1" fmla="val 66018"/>
              <a:gd name="adj2" fmla="val 110084"/>
            </a:avLst>
          </a:prstGeom>
          <a:solidFill>
            <a:srgbClr val="FFFFCC"/>
          </a:solidFill>
          <a:ln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Third Party Embedding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3C61A4-E40C-4B8A-8D43-508B03FB2BA4}"/>
              </a:ext>
            </a:extLst>
          </p:cNvPr>
          <p:cNvSpPr/>
          <p:nvPr/>
        </p:nvSpPr>
        <p:spPr bwMode="auto">
          <a:xfrm flipH="1">
            <a:off x="8642487" y="5674313"/>
            <a:ext cx="2587610" cy="477202"/>
          </a:xfrm>
          <a:prstGeom prst="rightArrow">
            <a:avLst>
              <a:gd name="adj1" fmla="val 66018"/>
              <a:gd name="adj2" fmla="val 110084"/>
            </a:avLst>
          </a:prstGeom>
          <a:solidFill>
            <a:srgbClr val="FFFFCC"/>
          </a:solidFill>
          <a:ln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First Party Embedding</a:t>
            </a:r>
          </a:p>
        </p:txBody>
      </p:sp>
    </p:spTree>
    <p:extLst>
      <p:ext uri="{BB962C8B-B14F-4D97-AF65-F5344CB8AC3E}">
        <p14:creationId xmlns:p14="http://schemas.microsoft.com/office/powerpoint/2010/main" val="3923023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CEFF-C9AA-4F8F-9B91-CE541955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Experience – Step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73986-43C5-4153-A878-B6456E77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71019"/>
            <a:ext cx="9607138" cy="50950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2882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0D49-D08E-46FB-843C-E3204B65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Experience – Step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897F6-16EF-4E2E-9893-E6660CB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6"/>
          <a:stretch/>
        </p:blipFill>
        <p:spPr>
          <a:xfrm>
            <a:off x="588263" y="1288473"/>
            <a:ext cx="5178679" cy="49935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488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9E76-24C2-4A37-940C-D9B2F9A4E0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/>
              <a:t>Developing with Power BI Embedding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B27B-23C3-48B2-8F57-276C2FAB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0"/>
            <a:ext cx="1170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271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42DD-2397-484E-AFAF-3DAD8C58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7AC47-6771-46D5-AD8C-545D3AD77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800219"/>
          </a:xfrm>
        </p:spPr>
        <p:txBody>
          <a:bodyPr/>
          <a:lstStyle/>
          <a:p>
            <a:r>
              <a:rPr lang="en-US" dirty="0"/>
              <a:t>The Onboarding Tool created a new Azure AD App</a:t>
            </a:r>
          </a:p>
          <a:p>
            <a:pPr lvl="1"/>
            <a:r>
              <a:rPr lang="en-US" dirty="0"/>
              <a:t>Configured as a </a:t>
            </a:r>
            <a:r>
              <a:rPr lang="en-US" sz="1600" b="1" dirty="0"/>
              <a:t>Native</a:t>
            </a:r>
            <a:r>
              <a:rPr lang="en-US" dirty="0"/>
              <a:t> app as opposed to a </a:t>
            </a:r>
            <a:r>
              <a:rPr lang="en-US" sz="1600" b="1" dirty="0"/>
              <a:t>Web app / API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ABA82-5D1B-40B0-BFFE-96CCFA72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87" y="2219749"/>
            <a:ext cx="10827166" cy="325576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8289B-67A3-4156-8502-5C62B548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16" t="16508"/>
          <a:stretch/>
        </p:blipFill>
        <p:spPr>
          <a:xfrm>
            <a:off x="7612539" y="1841413"/>
            <a:ext cx="3764560" cy="4787987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93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92E6-2BAC-4844-8491-E629E174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Experience – Step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DD6BE-76E2-4415-8A76-2AD88E0A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14677"/>
            <a:ext cx="9227770" cy="440279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6267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9657-36F5-4E07-BD12-885A0006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Experience – Step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92DB5-AEFF-4F4F-817E-77106FEB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15894"/>
            <a:ext cx="10182225" cy="47434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972332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A2C9-0E6F-4D70-85D4-77E2F657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4FBEC-1AC0-4C29-94BE-BA124A003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686616"/>
          </a:xfrm>
        </p:spPr>
        <p:txBody>
          <a:bodyPr/>
          <a:lstStyle/>
          <a:p>
            <a:r>
              <a:rPr lang="en-US" dirty="0"/>
              <a:t>The Onboarding Tool created a new Power BI App Workspace</a:t>
            </a:r>
          </a:p>
          <a:p>
            <a:pPr lvl="1"/>
            <a:r>
              <a:rPr lang="en-US" dirty="0"/>
              <a:t>It also uploaded a PBIX file so there is already one dataset and one report</a:t>
            </a:r>
          </a:p>
          <a:p>
            <a:pPr lvl="1"/>
            <a:r>
              <a:rPr lang="en-US" dirty="0"/>
              <a:t>New app workspace is not automatically associated with a dedicated capacity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97EFD-75EB-444E-A154-D13D1828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42" r="67165"/>
          <a:stretch/>
        </p:blipFill>
        <p:spPr>
          <a:xfrm>
            <a:off x="902103" y="2645827"/>
            <a:ext cx="3181038" cy="2988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3BE08-7BA4-46E7-B6F4-2A81A4C0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64"/>
          <a:stretch/>
        </p:blipFill>
        <p:spPr>
          <a:xfrm>
            <a:off x="4401043" y="2639141"/>
            <a:ext cx="6700336" cy="29881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71681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648B-EEFB-409F-B492-060D6AC2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Experience – Step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EC8AA-EEF7-41DC-B942-D7455BE3F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6"/>
          <a:stretch/>
        </p:blipFill>
        <p:spPr>
          <a:xfrm>
            <a:off x="588263" y="1320798"/>
            <a:ext cx="10077450" cy="39912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78033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D505-7685-4755-B6AF-B883CDB3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the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A8BE1F-E369-48D7-9DCE-116C367359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430887"/>
          </a:xfrm>
        </p:spPr>
        <p:txBody>
          <a:bodyPr/>
          <a:lstStyle/>
          <a:p>
            <a:r>
              <a:rPr lang="en-US" dirty="0"/>
              <a:t>Users must consent to the permissions requested by an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5666C-BFB5-4D76-905A-131444602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9" t="12111" r="29618" b="7919"/>
          <a:stretch/>
        </p:blipFill>
        <p:spPr>
          <a:xfrm>
            <a:off x="6412678" y="1850417"/>
            <a:ext cx="3497940" cy="47883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7C543-F564-4768-B428-CD0BFE66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18" r="34028"/>
          <a:stretch/>
        </p:blipFill>
        <p:spPr>
          <a:xfrm>
            <a:off x="778269" y="1850417"/>
            <a:ext cx="5413254" cy="1509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81064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2604-18B3-4F3F-B225-459B3371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Great Experiences Must Come to an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9D475-B5E1-4A81-8E49-7FAF3C46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92" y="1589889"/>
            <a:ext cx="9469274" cy="48004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91111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156D-C43C-4041-94EC-84CEC8F9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Onboarding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DF74D-04E2-417D-A60D-FFE73D7B6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2277547"/>
          </a:xfrm>
        </p:spPr>
        <p:txBody>
          <a:bodyPr/>
          <a:lstStyle/>
          <a:p>
            <a:r>
              <a:rPr lang="en-US" dirty="0"/>
              <a:t>Users-Owns-Data Experience is similar to App-Owns-Data experience</a:t>
            </a:r>
          </a:p>
          <a:p>
            <a:pPr lvl="1"/>
            <a:r>
              <a:rPr lang="en-US" dirty="0"/>
              <a:t>Users-Owns-Data Experience allows you to create app a </a:t>
            </a:r>
            <a:r>
              <a:rPr lang="en-US" b="1" dirty="0"/>
              <a:t>Native</a:t>
            </a:r>
            <a:r>
              <a:rPr lang="en-US" dirty="0"/>
              <a:t> or </a:t>
            </a:r>
            <a:r>
              <a:rPr lang="en-US" b="1" dirty="0"/>
              <a:t>Web app / API</a:t>
            </a:r>
          </a:p>
          <a:p>
            <a:pPr lvl="1"/>
            <a:r>
              <a:rPr lang="en-US" dirty="0"/>
              <a:t>App create as Web app / API must be created with valid Reply URL</a:t>
            </a:r>
          </a:p>
          <a:p>
            <a:pPr lvl="1"/>
            <a:r>
              <a:rPr lang="en-US" dirty="0"/>
              <a:t>Process configures Azure app with a secret key known as Application secret</a:t>
            </a:r>
          </a:p>
          <a:p>
            <a:pPr lvl="1"/>
            <a:r>
              <a:rPr lang="en-US" dirty="0"/>
              <a:t>Application secret allows app to authenticate with AAD using authorization code grant flow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04735-7370-4ACE-9FC3-B9B04276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46" y="3257185"/>
            <a:ext cx="2602089" cy="3392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1022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0460-7FCD-47F7-9095-1167A845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49"/>
            <a:ext cx="4161981" cy="830997"/>
          </a:xfrm>
        </p:spPr>
        <p:txBody>
          <a:bodyPr/>
          <a:lstStyle/>
          <a:p>
            <a:r>
              <a:rPr lang="en-US" sz="54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CADA-B142-45B5-AE5B-0B6735C6A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490218" cy="615553"/>
          </a:xfrm>
        </p:spPr>
        <p:txBody>
          <a:bodyPr/>
          <a:lstStyle/>
          <a:p>
            <a:r>
              <a:rPr lang="en-US" b="1" dirty="0"/>
              <a:t>Getting Started using the Power BI Embedding Onboarding Experience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9CEEF43-F4EE-4E04-97B1-FADDADDCC3D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008" r="230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80527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404813" indent="-404813"/>
            <a:r>
              <a:rPr lang="en-US" dirty="0"/>
              <a:t>Power BI Embedding Fundamentals</a:t>
            </a:r>
          </a:p>
          <a:p>
            <a:pPr marL="404813" indent="-404813"/>
            <a:r>
              <a:rPr lang="en-US" dirty="0"/>
              <a:t>Managing Content using App Workspaces</a:t>
            </a:r>
          </a:p>
          <a:p>
            <a:pPr marL="404813" indent="-404813"/>
            <a:r>
              <a:rPr lang="en-US" dirty="0"/>
              <a:t>Understanding Dedicated Capacities</a:t>
            </a:r>
          </a:p>
          <a:p>
            <a:pPr marL="404813" indent="-404813"/>
            <a:r>
              <a:rPr lang="en-US" dirty="0"/>
              <a:t>Using the Onboarding Experience Tool</a:t>
            </a:r>
          </a:p>
          <a:p>
            <a:pPr marL="404813" indent="-404813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Programming with Power BI Service API</a:t>
            </a:r>
          </a:p>
          <a:p>
            <a:pPr marL="404813" indent="-404813"/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42474867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r>
              <a:rPr lang="en-US" b="1" dirty="0">
                <a:solidFill>
                  <a:srgbClr val="00188F"/>
                </a:solidFill>
              </a:rPr>
              <a:t>Power BI Embedding Fundamentals</a:t>
            </a:r>
          </a:p>
          <a:p>
            <a:r>
              <a:rPr lang="en-US" dirty="0"/>
              <a:t>Managing Content using App Workspaces</a:t>
            </a:r>
          </a:p>
          <a:p>
            <a:r>
              <a:rPr lang="en-US" dirty="0"/>
              <a:t>Understanding Dedicated Capacities</a:t>
            </a:r>
          </a:p>
          <a:p>
            <a:r>
              <a:rPr lang="en-US" dirty="0"/>
              <a:t>Using the Onboarding Experience Tool</a:t>
            </a:r>
          </a:p>
          <a:p>
            <a:r>
              <a:rPr lang="en-US" dirty="0"/>
              <a:t>Programming with Power BI Service API</a:t>
            </a:r>
          </a:p>
          <a:p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18889308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BI Service 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55" y="1146463"/>
            <a:ext cx="3354552" cy="53909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047" y="1146463"/>
            <a:ext cx="5366191" cy="53909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04681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Data for AAD 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3542296"/>
            <a:ext cx="8466992" cy="30039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D5C1E-A271-466F-AC56-B4A07CD4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217077"/>
            <a:ext cx="8551736" cy="2016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086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an Access Token for the Master 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7" y="1239981"/>
            <a:ext cx="9977302" cy="27085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32226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an Instance of PowerBIClient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PowerBIClient object serves as top-level object</a:t>
            </a:r>
          </a:p>
          <a:p>
            <a:pPr lvl="1"/>
            <a:r>
              <a:rPr lang="en-US"/>
              <a:t>Used to execute calls against Power BI Service</a:t>
            </a:r>
          </a:p>
          <a:p>
            <a:pPr lvl="1"/>
            <a:r>
              <a:rPr lang="en-US"/>
              <a:t>Initialized with function to retrieve AAD access token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95" y="2514999"/>
            <a:ext cx="9341381" cy="4052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60654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and Dataset Info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1DECB-2EFB-42A2-A5F5-24EB6C5FBDC9}"/>
              </a:ext>
            </a:extLst>
          </p:cNvPr>
          <p:cNvGrpSpPr/>
          <p:nvPr/>
        </p:nvGrpSpPr>
        <p:grpSpPr>
          <a:xfrm>
            <a:off x="588263" y="1214870"/>
            <a:ext cx="9878722" cy="4401320"/>
            <a:chOff x="813522" y="1422689"/>
            <a:chExt cx="7140511" cy="31813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F633A7-7A9A-4852-A887-1C75C97B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522" y="1422689"/>
              <a:ext cx="3228975" cy="3181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03C44B-707B-4147-A6F1-2208A7EE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833" y="1422689"/>
              <a:ext cx="3505200" cy="1885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1599451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First Party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6E10-2194-4031-A575-73F272BF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07523"/>
            <a:ext cx="7282588" cy="3004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218135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533275"/>
          </a:xfrm>
        </p:spPr>
        <p:txBody>
          <a:bodyPr/>
          <a:lstStyle/>
          <a:p>
            <a:r>
              <a:rPr lang="en-US" dirty="0"/>
              <a:t>You can embed reports using master user AAD token, but…</a:t>
            </a:r>
          </a:p>
          <a:p>
            <a:pPr lvl="1"/>
            <a:r>
              <a:rPr lang="en-US" dirty="0"/>
              <a:t>You might want embed resource using more restricted tokens</a:t>
            </a:r>
          </a:p>
          <a:p>
            <a:pPr lvl="1"/>
            <a:r>
              <a:rPr lang="en-US" dirty="0"/>
              <a:t>You might want stay within the bounds of Power BI licensing terms</a:t>
            </a:r>
          </a:p>
          <a:p>
            <a:pPr lvl="1"/>
            <a:endParaRPr lang="en-US" dirty="0"/>
          </a:p>
          <a:p>
            <a:r>
              <a:rPr lang="en-US" dirty="0"/>
              <a:t>You generate embed tokens with the Power BI Service API</a:t>
            </a:r>
          </a:p>
          <a:p>
            <a:pPr lvl="1"/>
            <a:r>
              <a:rPr lang="en-US" dirty="0"/>
              <a:t>Each embed token created for one specific resource</a:t>
            </a:r>
          </a:p>
          <a:p>
            <a:pPr lvl="1"/>
            <a:r>
              <a:rPr lang="en-US" dirty="0"/>
              <a:t>Embed token provides restrictions on whether user can view or edit</a:t>
            </a:r>
          </a:p>
          <a:p>
            <a:pPr lvl="1"/>
            <a:r>
              <a:rPr lang="en-US" dirty="0"/>
              <a:t>Embed token can only be generated inside dedicated capacity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(semi-enforced)</a:t>
            </a:r>
          </a:p>
          <a:p>
            <a:pPr lvl="1"/>
            <a:r>
              <a:rPr lang="en-US" dirty="0"/>
              <a:t>Embed token can be generated to support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" y="4862939"/>
            <a:ext cx="10147312" cy="1433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Third Party Report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2F1A-038B-410A-8767-8CB4FF7D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0805"/>
            <a:ext cx="10187185" cy="42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AA0-B570-4C3A-917E-134C95AC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Dashboard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FC5F-FAF2-4A72-80E3-F8ACB239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29591"/>
            <a:ext cx="10414289" cy="3792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0411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AA0-B570-4C3A-917E-134C95AC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Dashboard Tile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DF800-CDD3-4431-9EE6-41EB134E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98419"/>
            <a:ext cx="10379652" cy="48845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8039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BI Service – Who Is It For?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686616"/>
          </a:xfrm>
        </p:spPr>
        <p:txBody>
          <a:bodyPr/>
          <a:lstStyle/>
          <a:p>
            <a:r>
              <a:rPr lang="en-US" dirty="0"/>
              <a:t>Provides SaaS service used by web and mobile users</a:t>
            </a:r>
          </a:p>
          <a:p>
            <a:pPr lvl="1"/>
            <a:r>
              <a:rPr lang="en-US" dirty="0"/>
              <a:t>Accessible at </a:t>
            </a:r>
            <a:r>
              <a:rPr lang="en-US" dirty="0">
                <a:hlinkClick r:id="rId3"/>
              </a:rPr>
              <a:t>https://app.powerbi.com</a:t>
            </a:r>
            <a:r>
              <a:rPr lang="en-US" dirty="0"/>
              <a:t> to browser and Power BI mobile users</a:t>
            </a:r>
          </a:p>
          <a:p>
            <a:r>
              <a:rPr lang="en-US" dirty="0"/>
              <a:t>Provides PaaS service used by software developers</a:t>
            </a:r>
          </a:p>
          <a:p>
            <a:pPr lvl="1"/>
            <a:r>
              <a:rPr lang="en-US" dirty="0"/>
              <a:t>Accessible at </a:t>
            </a:r>
            <a:r>
              <a:rPr lang="en-US" dirty="0">
                <a:hlinkClick r:id="rId3"/>
              </a:rPr>
              <a:t>https://api.powerbi.com</a:t>
            </a:r>
            <a:r>
              <a:rPr lang="en-US" dirty="0"/>
              <a:t> to developers using Power BI Service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14" y="3106146"/>
            <a:ext cx="6554222" cy="36838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55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AA0-B570-4C3A-917E-134C95AC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New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913CF-2E69-44CA-BDFF-3F3CD08F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85555"/>
            <a:ext cx="10817748" cy="3570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484146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AA0-B570-4C3A-917E-134C95AC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Q&amp;A Experience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ECBCE-211E-4346-8AAC-8779A7B4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20512"/>
            <a:ext cx="10803082" cy="4119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38138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404813" indent="-404813"/>
            <a:r>
              <a:rPr lang="en-US" dirty="0"/>
              <a:t>Power BI Embedding Fundamentals</a:t>
            </a:r>
          </a:p>
          <a:p>
            <a:pPr marL="404813" indent="-404813"/>
            <a:r>
              <a:rPr lang="en-US" dirty="0"/>
              <a:t>Managing Content using App Workspaces</a:t>
            </a:r>
          </a:p>
          <a:p>
            <a:pPr marL="404813" indent="-404813"/>
            <a:r>
              <a:rPr lang="en-US" dirty="0"/>
              <a:t>Understanding Dedicated Capacities</a:t>
            </a:r>
          </a:p>
          <a:p>
            <a:pPr marL="404813" indent="-404813"/>
            <a:r>
              <a:rPr lang="en-US" dirty="0"/>
              <a:t>Using the Onboarding Experience Tool</a:t>
            </a:r>
          </a:p>
          <a:p>
            <a:pPr marL="404813" indent="-404813"/>
            <a:r>
              <a:rPr lang="en-US" dirty="0"/>
              <a:t>Programming with Power BI Service API</a:t>
            </a:r>
          </a:p>
          <a:p>
            <a:pPr marL="404813" indent="-404813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66"/>
                </a:solidFill>
              </a:rPr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306589368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660033"/>
                </a:solidFill>
              </a:rPr>
              <a:t>powerbi.js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FA20-9198-4F19-8462-91F23AB1E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1109" r="9501" b="35856"/>
          <a:stretch/>
        </p:blipFill>
        <p:spPr>
          <a:xfrm>
            <a:off x="1021771" y="2579726"/>
            <a:ext cx="7751075" cy="41328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686616"/>
          </a:xfrm>
        </p:spPr>
        <p:txBody>
          <a:bodyPr/>
          <a:lstStyle/>
          <a:p>
            <a:r>
              <a:rPr lang="en-US" dirty="0"/>
              <a:t>Power BI JavaScript API used to embed resources in browser</a:t>
            </a:r>
          </a:p>
          <a:p>
            <a:pPr lvl="1"/>
            <a:r>
              <a:rPr lang="en-US" dirty="0"/>
              <a:t>Maintained in GitHub at </a:t>
            </a:r>
            <a:r>
              <a:rPr lang="en-US" dirty="0">
                <a:hlinkClick r:id="rId3"/>
              </a:rPr>
              <a:t>https://github.com/Microsoft/PowerBI-JavaScript/wiki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GitHub repository contains code, docs, wiki and issues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599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B04265-9D6E-4D0E-830B-9C0A27C0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03" y="2484491"/>
            <a:ext cx="9276369" cy="42672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A4F23-2F7F-4C98-A4F7-7B688DA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 World with Power BI Embedding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6185-3082-4E22-93AB-A17D39D4D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964" y="1206128"/>
            <a:ext cx="11018520" cy="1194173"/>
          </a:xfr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</a:rPr>
              <a:t>powerbi.js</a:t>
            </a:r>
            <a:r>
              <a:rPr lang="en-US" sz="2000" dirty="0"/>
              <a:t> library provides </a:t>
            </a:r>
            <a:r>
              <a:rPr lang="en-US" sz="2000" b="1" dirty="0" err="1">
                <a:solidFill>
                  <a:srgbClr val="002060"/>
                </a:solidFill>
              </a:rPr>
              <a:t>powerbi</a:t>
            </a:r>
            <a:r>
              <a:rPr lang="en-US" sz="2000" dirty="0"/>
              <a:t> as top-level service object</a:t>
            </a:r>
          </a:p>
          <a:p>
            <a:pPr lvl="1"/>
            <a:r>
              <a:rPr lang="en-US" sz="1600" dirty="0"/>
              <a:t>You call </a:t>
            </a:r>
            <a:r>
              <a:rPr lang="en-US" sz="1600" b="1" dirty="0" err="1"/>
              <a:t>powerbi.embed</a:t>
            </a:r>
            <a:r>
              <a:rPr lang="en-US" sz="1600" dirty="0"/>
              <a:t> and pass </a:t>
            </a:r>
            <a:r>
              <a:rPr lang="en-US" sz="1600" b="1" dirty="0"/>
              <a:t>configuration</a:t>
            </a:r>
            <a:r>
              <a:rPr lang="en-US" sz="1600" dirty="0"/>
              <a:t> object with access token t</a:t>
            </a:r>
          </a:p>
          <a:p>
            <a:pPr lvl="1"/>
            <a:r>
              <a:rPr lang="en-US" sz="1600" b="1" dirty="0"/>
              <a:t>models</a:t>
            </a:r>
            <a:r>
              <a:rPr lang="en-US" sz="1600" dirty="0"/>
              <a:t> object available to supply configuration settings</a:t>
            </a:r>
            <a:endParaRPr lang="en-US" sz="1600" b="1" dirty="0"/>
          </a:p>
          <a:p>
            <a:pPr lvl="1"/>
            <a:r>
              <a:rPr lang="en-US" sz="1600" b="1" dirty="0"/>
              <a:t>configuration</a:t>
            </a:r>
            <a:r>
              <a:rPr lang="en-US" sz="1600" dirty="0"/>
              <a:t> object sets </a:t>
            </a:r>
            <a:r>
              <a:rPr lang="en-US" sz="1600" b="1" dirty="0" err="1"/>
              <a:t>tokenType</a:t>
            </a:r>
            <a:r>
              <a:rPr lang="en-US" sz="1600" dirty="0"/>
              <a:t> to either </a:t>
            </a:r>
            <a:r>
              <a:rPr lang="en-US" sz="1600" b="1" dirty="0" err="1"/>
              <a:t>models.TokenType.Embed</a:t>
            </a:r>
            <a:r>
              <a:rPr lang="en-US" sz="1600" dirty="0"/>
              <a:t> or </a:t>
            </a:r>
            <a:r>
              <a:rPr lang="en-US" sz="1600" b="1" dirty="0" err="1"/>
              <a:t>models.TokenType.Aad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CC98B-8005-4523-9791-9420A490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09" y="3503496"/>
            <a:ext cx="4223210" cy="306355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AA1534C-E6AB-4844-9966-52EABD11B857}"/>
              </a:ext>
            </a:extLst>
          </p:cNvPr>
          <p:cNvSpPr/>
          <p:nvPr/>
        </p:nvSpPr>
        <p:spPr bwMode="auto">
          <a:xfrm>
            <a:off x="4091710" y="5098472"/>
            <a:ext cx="1865746" cy="341746"/>
          </a:xfrm>
          <a:prstGeom prst="leftArrow">
            <a:avLst>
              <a:gd name="adj1" fmla="val 68959"/>
              <a:gd name="adj2" fmla="val 50000"/>
            </a:avLst>
          </a:prstGeom>
          <a:solidFill>
            <a:srgbClr val="FFC000"/>
          </a:solidFill>
          <a:ln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First party embedding</a:t>
            </a:r>
          </a:p>
        </p:txBody>
      </p:sp>
    </p:spTree>
    <p:extLst>
      <p:ext uri="{BB962C8B-B14F-4D97-AF65-F5344CB8AC3E}">
        <p14:creationId xmlns:p14="http://schemas.microsoft.com/office/powerpoint/2010/main" val="3803324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44D3-369A-4BA8-A638-DAED681B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Report Configuration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37C5D-4CE7-4960-90A3-D43A5BFAB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255728"/>
          </a:xfrm>
        </p:spPr>
        <p:txBody>
          <a:bodyPr/>
          <a:lstStyle/>
          <a:p>
            <a:r>
              <a:rPr lang="en-US" sz="2400" b="1" dirty="0">
                <a:solidFill>
                  <a:srgbClr val="660033"/>
                </a:solidFill>
              </a:rPr>
              <a:t>permissions</a:t>
            </a:r>
            <a:r>
              <a:rPr lang="en-US" sz="2400" dirty="0"/>
              <a:t> determines what permissions are given to user on resource</a:t>
            </a:r>
          </a:p>
          <a:p>
            <a:r>
              <a:rPr lang="en-US" sz="2400" b="1" dirty="0" err="1">
                <a:solidFill>
                  <a:srgbClr val="660033"/>
                </a:solidFill>
              </a:rPr>
              <a:t>viewMode</a:t>
            </a:r>
            <a:r>
              <a:rPr lang="en-US" sz="2400" dirty="0"/>
              <a:t> determines when report opens in read-only view or edit view</a:t>
            </a:r>
          </a:p>
          <a:p>
            <a:r>
              <a:rPr lang="en-US" sz="2400" b="1" dirty="0" err="1">
                <a:solidFill>
                  <a:srgbClr val="660033"/>
                </a:solidFill>
              </a:rPr>
              <a:t>pageView</a:t>
            </a:r>
            <a:r>
              <a:rPr lang="en-US" sz="2400" dirty="0"/>
              <a:t> determines how reports scales to fit embed container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74216-49A6-4AFB-96D0-BECA7F4CD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51" r="37101" b="7462"/>
          <a:stretch/>
        </p:blipFill>
        <p:spPr>
          <a:xfrm>
            <a:off x="811783" y="2778763"/>
            <a:ext cx="5049826" cy="2999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4843649-D660-444C-8D8E-171E5432F6CA}"/>
              </a:ext>
            </a:extLst>
          </p:cNvPr>
          <p:cNvGrpSpPr/>
          <p:nvPr/>
        </p:nvGrpSpPr>
        <p:grpSpPr>
          <a:xfrm>
            <a:off x="4954296" y="3360650"/>
            <a:ext cx="4588163" cy="1066800"/>
            <a:chOff x="4267200" y="2537690"/>
            <a:chExt cx="4588163" cy="1066800"/>
          </a:xfrm>
          <a:solidFill>
            <a:srgbClr val="FFC0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B2C5A5-1834-4047-9C08-4EA1D4B109B7}"/>
                </a:ext>
              </a:extLst>
            </p:cNvPr>
            <p:cNvSpPr/>
            <p:nvPr/>
          </p:nvSpPr>
          <p:spPr>
            <a:xfrm>
              <a:off x="4932218" y="2537690"/>
              <a:ext cx="3923145" cy="1066800"/>
            </a:xfrm>
            <a:prstGeom prst="rect">
              <a:avLst/>
            </a:prstGeom>
            <a:grpFill/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Read: </a:t>
              </a:r>
              <a:r>
                <a:rPr lang="en-US" sz="1200" dirty="0">
                  <a:solidFill>
                    <a:srgbClr val="002060"/>
                  </a:solidFill>
                </a:rPr>
                <a:t>Allows view report only.</a:t>
              </a:r>
            </a:p>
            <a:p>
              <a:r>
                <a:rPr lang="en-US" sz="1200" b="1" dirty="0" err="1">
                  <a:solidFill>
                    <a:srgbClr val="002060"/>
                  </a:solidFill>
                </a:rPr>
                <a:t>ReadWrite</a:t>
              </a:r>
              <a:r>
                <a:rPr lang="en-US" sz="1200" b="1" dirty="0">
                  <a:solidFill>
                    <a:srgbClr val="002060"/>
                  </a:solidFill>
                </a:rPr>
                <a:t>: </a:t>
              </a:r>
              <a:r>
                <a:rPr lang="en-US" sz="1200" dirty="0">
                  <a:solidFill>
                    <a:srgbClr val="002060"/>
                  </a:solidFill>
                </a:rPr>
                <a:t>Allows view, Edit and Save report.</a:t>
              </a:r>
            </a:p>
            <a:p>
              <a:r>
                <a:rPr lang="en-US" sz="1200" b="1" dirty="0">
                  <a:solidFill>
                    <a:srgbClr val="002060"/>
                  </a:solidFill>
                </a:rPr>
                <a:t>Copy:</a:t>
              </a:r>
              <a:r>
                <a:rPr lang="en-US" sz="1200" dirty="0">
                  <a:solidFill>
                    <a:srgbClr val="002060"/>
                  </a:solidFill>
                </a:rPr>
                <a:t> Allows Save a copy of a report using Save As.</a:t>
              </a:r>
            </a:p>
            <a:p>
              <a:r>
                <a:rPr lang="en-US" sz="1200" b="1" dirty="0">
                  <a:solidFill>
                    <a:srgbClr val="002060"/>
                  </a:solidFill>
                </a:rPr>
                <a:t>Create:</a:t>
              </a:r>
              <a:r>
                <a:rPr lang="en-US" sz="1200" dirty="0">
                  <a:solidFill>
                    <a:srgbClr val="002060"/>
                  </a:solidFill>
                </a:rPr>
                <a:t> Allows creating a new report.</a:t>
              </a:r>
            </a:p>
            <a:p>
              <a:r>
                <a:rPr lang="en-US" sz="1200" b="1" dirty="0">
                  <a:solidFill>
                    <a:srgbClr val="002060"/>
                  </a:solidFill>
                </a:rPr>
                <a:t>All:</a:t>
              </a:r>
              <a:r>
                <a:rPr lang="en-US" sz="1200" dirty="0">
                  <a:solidFill>
                    <a:srgbClr val="002060"/>
                  </a:solidFill>
                </a:rPr>
                <a:t> Allows everything.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1F6FC5-FA72-4EA0-9700-6BEB41483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200" y="3186546"/>
              <a:ext cx="554182" cy="267854"/>
            </a:xfrm>
            <a:prstGeom prst="straightConnector1">
              <a:avLst/>
            </a:prstGeom>
            <a:grpFill/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1ACC4-CF2F-4A5B-BC12-C677AC1DD075}"/>
              </a:ext>
            </a:extLst>
          </p:cNvPr>
          <p:cNvGrpSpPr/>
          <p:nvPr/>
        </p:nvGrpSpPr>
        <p:grpSpPr>
          <a:xfrm>
            <a:off x="4551680" y="4582160"/>
            <a:ext cx="4410043" cy="551872"/>
            <a:chOff x="3864584" y="3759200"/>
            <a:chExt cx="4410043" cy="551872"/>
          </a:xfrm>
          <a:solidFill>
            <a:srgbClr val="FFC00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8710D3-0989-4BF5-ABD2-3D8E892D835C}"/>
                </a:ext>
              </a:extLst>
            </p:cNvPr>
            <p:cNvSpPr/>
            <p:nvPr/>
          </p:nvSpPr>
          <p:spPr>
            <a:xfrm>
              <a:off x="5379027" y="3777672"/>
              <a:ext cx="2895600" cy="533400"/>
            </a:xfrm>
            <a:prstGeom prst="rect">
              <a:avLst/>
            </a:prstGeom>
            <a:grpFill/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View</a:t>
              </a:r>
              <a:r>
                <a:rPr lang="en-US" sz="1200" dirty="0">
                  <a:solidFill>
                    <a:srgbClr val="002060"/>
                  </a:solidFill>
                </a:rPr>
                <a:t> - Opens report in View mode.</a:t>
              </a:r>
            </a:p>
            <a:p>
              <a:r>
                <a:rPr lang="en-US" sz="1200" b="1" dirty="0">
                  <a:solidFill>
                    <a:srgbClr val="002060"/>
                  </a:solidFill>
                </a:rPr>
                <a:t>Edit</a:t>
              </a:r>
              <a:r>
                <a:rPr lang="en-US" sz="1200" dirty="0">
                  <a:solidFill>
                    <a:srgbClr val="002060"/>
                  </a:solidFill>
                </a:rPr>
                <a:t> - Opens report in Edit mode.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C0950A-EAD5-49AF-9D15-5CCB261E94FC}"/>
                </a:ext>
              </a:extLst>
            </p:cNvPr>
            <p:cNvCxnSpPr>
              <a:cxnSpLocks/>
            </p:cNvCxnSpPr>
            <p:nvPr/>
          </p:nvCxnSpPr>
          <p:spPr>
            <a:xfrm>
              <a:off x="3864584" y="3759200"/>
              <a:ext cx="1455561" cy="277091"/>
            </a:xfrm>
            <a:prstGeom prst="straightConnector1">
              <a:avLst/>
            </a:prstGeom>
            <a:grpFill/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673153-1132-4390-9255-4EDDE0C6AEDC}"/>
              </a:ext>
            </a:extLst>
          </p:cNvPr>
          <p:cNvGrpSpPr/>
          <p:nvPr/>
        </p:nvGrpSpPr>
        <p:grpSpPr>
          <a:xfrm>
            <a:off x="3688080" y="4720705"/>
            <a:ext cx="5930579" cy="1363522"/>
            <a:chOff x="3000984" y="3897742"/>
            <a:chExt cx="5930579" cy="1363522"/>
          </a:xfrm>
          <a:solidFill>
            <a:srgbClr val="FFC0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018F36-5B09-4CDC-815F-BA523FD28336}"/>
                </a:ext>
              </a:extLst>
            </p:cNvPr>
            <p:cNvSpPr/>
            <p:nvPr/>
          </p:nvSpPr>
          <p:spPr>
            <a:xfrm>
              <a:off x="5410200" y="4495800"/>
              <a:ext cx="3521363" cy="765464"/>
            </a:xfrm>
            <a:prstGeom prst="rect">
              <a:avLst/>
            </a:prstGeom>
            <a:grpFill/>
            <a:ln w="6350">
              <a:solidFill>
                <a:srgbClr val="874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 err="1">
                  <a:solidFill>
                    <a:srgbClr val="002060"/>
                  </a:solidFill>
                </a:rPr>
                <a:t>fitToWidth</a:t>
              </a:r>
              <a:r>
                <a:rPr lang="en-US" sz="1200" b="1" dirty="0">
                  <a:solidFill>
                    <a:srgbClr val="002060"/>
                  </a:solidFill>
                </a:rPr>
                <a:t>:</a:t>
              </a:r>
              <a:r>
                <a:rPr lang="en-US" sz="1200" dirty="0">
                  <a:solidFill>
                    <a:srgbClr val="002060"/>
                  </a:solidFill>
                </a:rPr>
                <a:t> Fit to width of host HTML element.</a:t>
              </a:r>
            </a:p>
            <a:p>
              <a:r>
                <a:rPr lang="en-US" sz="1200" b="1" dirty="0" err="1">
                  <a:solidFill>
                    <a:srgbClr val="002060"/>
                  </a:solidFill>
                </a:rPr>
                <a:t>oneColumn</a:t>
              </a:r>
              <a:r>
                <a:rPr lang="en-US" sz="1200" b="1" dirty="0">
                  <a:solidFill>
                    <a:srgbClr val="002060"/>
                  </a:solidFill>
                </a:rPr>
                <a:t>: </a:t>
              </a:r>
              <a:r>
                <a:rPr lang="en-US" sz="1200" dirty="0">
                  <a:solidFill>
                    <a:srgbClr val="002060"/>
                  </a:solidFill>
                </a:rPr>
                <a:t>Opens in single column.</a:t>
              </a:r>
            </a:p>
            <a:p>
              <a:r>
                <a:rPr lang="en-US" sz="1200" b="1" dirty="0" err="1">
                  <a:solidFill>
                    <a:srgbClr val="002060"/>
                  </a:solidFill>
                </a:rPr>
                <a:t>actualSize</a:t>
              </a:r>
              <a:r>
                <a:rPr lang="en-US" sz="1200" dirty="0">
                  <a:solidFill>
                    <a:srgbClr val="002060"/>
                  </a:solidFill>
                </a:rPr>
                <a:t>: Actual size as designed in report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622DCD-4B41-4F0A-AE98-7341847B80D1}"/>
                </a:ext>
              </a:extLst>
            </p:cNvPr>
            <p:cNvCxnSpPr>
              <a:cxnSpLocks/>
            </p:cNvCxnSpPr>
            <p:nvPr/>
          </p:nvCxnSpPr>
          <p:spPr>
            <a:xfrm>
              <a:off x="3000984" y="3897742"/>
              <a:ext cx="2356107" cy="868222"/>
            </a:xfrm>
            <a:prstGeom prst="straightConnector1">
              <a:avLst/>
            </a:prstGeom>
            <a:grpFill/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197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hlinkClick r:id="rId2"/>
              </a:rPr>
              <a:t>https://github.com/CriticalPathTraining/PowerBiEmbeddedScratchpad</a:t>
            </a:r>
            <a:r>
              <a:rPr lang="en-US" sz="1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19EAA-E2CC-498E-AE88-B839E6D9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27200"/>
            <a:ext cx="8824781" cy="46634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81653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0460-7FCD-47F7-9095-1167A845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49"/>
            <a:ext cx="4161981" cy="830997"/>
          </a:xfrm>
        </p:spPr>
        <p:txBody>
          <a:bodyPr/>
          <a:lstStyle/>
          <a:p>
            <a:r>
              <a:rPr lang="en-US" sz="54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CADA-B142-45B5-AE5B-0B6735C6A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490218" cy="615553"/>
          </a:xfrm>
        </p:spPr>
        <p:txBody>
          <a:bodyPr/>
          <a:lstStyle/>
          <a:p>
            <a:r>
              <a:rPr lang="en-US" b="1" dirty="0"/>
              <a:t>Cooking up something tasty using the Power BI Embedded Scratchpad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CD3BC08-F0E4-477D-9D0D-FD4B45E6F3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8124" b="8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790483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040247" y="2024207"/>
            <a:ext cx="9939932" cy="4003838"/>
            <a:chOff x="304800" y="2625562"/>
            <a:chExt cx="9939932" cy="400383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Your HTML and CSS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625562"/>
              <a:ext cx="3928808" cy="997868"/>
              <a:chOff x="6315924" y="2625562"/>
              <a:chExt cx="3928808" cy="997868"/>
            </a:xfrm>
          </p:grpSpPr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FFC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8683660" y="2625562"/>
                <a:ext cx="1561072" cy="997868"/>
              </a:xfrm>
              <a:prstGeom prst="rect">
                <a:avLst/>
              </a:prstGeom>
              <a:solidFill>
                <a:schemeClr val="accent4">
                  <a:lumMod val="90000"/>
                  <a:lumOff val="1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Hosting Server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Embedding involves creating an </a:t>
            </a:r>
            <a:r>
              <a:rPr lang="en-US" sz="2000" dirty="0" err="1"/>
              <a:t>iFrame</a:t>
            </a:r>
            <a:r>
              <a:rPr lang="en-US" sz="2000" dirty="0"/>
              <a:t> on the page</a:t>
            </a:r>
          </a:p>
          <a:p>
            <a:pPr lvl="1"/>
            <a:r>
              <a:rPr lang="en-US" sz="1800" b="1" dirty="0"/>
              <a:t>powerbi.js</a:t>
            </a:r>
            <a:r>
              <a:rPr lang="en-US" sz="1800" dirty="0"/>
              <a:t> library transparently creates </a:t>
            </a:r>
            <a:r>
              <a:rPr lang="en-US" sz="1800" dirty="0" err="1"/>
              <a:t>iFrame</a:t>
            </a:r>
            <a:r>
              <a:rPr lang="en-US" sz="1800" dirty="0"/>
              <a:t> and sets source to Power BI Service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600" dirty="0"/>
          </a:p>
          <a:p>
            <a:endParaRPr lang="en-US" sz="2600" dirty="0"/>
          </a:p>
          <a:p>
            <a:pPr marL="228600" lvl="1" indent="0" algn="ctr">
              <a:buNone/>
            </a:pPr>
            <a:r>
              <a:rPr lang="en-US" sz="2400" b="1" i="1" dirty="0">
                <a:solidFill>
                  <a:srgbClr val="9F002D"/>
                </a:solidFill>
              </a:rPr>
              <a:t>The </a:t>
            </a:r>
            <a:r>
              <a:rPr lang="en-US" sz="2400" b="1" i="1" dirty="0" err="1">
                <a:solidFill>
                  <a:srgbClr val="9F002D"/>
                </a:solidFill>
              </a:rPr>
              <a:t>iFrame</a:t>
            </a:r>
            <a:r>
              <a:rPr lang="en-US" sz="2400" b="1" i="1" dirty="0">
                <a:solidFill>
                  <a:srgbClr val="9F002D"/>
                </a:solidFill>
              </a:rPr>
              <a:t> and hosting page originate from different DNS domains</a:t>
            </a:r>
            <a:endParaRPr lang="en-US" sz="1800" b="1" i="1" dirty="0">
              <a:solidFill>
                <a:srgbClr val="9F002D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182634" y="2907168"/>
            <a:ext cx="1270978" cy="604989"/>
          </a:xfrm>
          <a:prstGeom prst="roundRect">
            <a:avLst/>
          </a:prstGeom>
          <a:solidFill>
            <a:srgbClr val="0000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</a:t>
            </a:r>
          </a:p>
          <a:p>
            <a:pPr algn="ctr"/>
            <a:r>
              <a:rPr lang="en-US" sz="1400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5781262" y="4200442"/>
            <a:ext cx="5296732" cy="991827"/>
            <a:chOff x="5045812" y="4801797"/>
            <a:chExt cx="5296732" cy="991827"/>
          </a:xfrm>
        </p:grpSpPr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8849293" y="4801797"/>
              <a:ext cx="1493251" cy="991827"/>
            </a:xfrm>
            <a:prstGeom prst="rect">
              <a:avLst/>
            </a:prstGeom>
            <a:solidFill>
              <a:srgbClr val="00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Power BI Service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182634" y="3579484"/>
            <a:ext cx="1270978" cy="726717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181797" y="4380898"/>
            <a:ext cx="1270978" cy="719344"/>
            <a:chOff x="446350" y="4982253"/>
            <a:chExt cx="1270978" cy="719344"/>
          </a:xfrm>
          <a:solidFill>
            <a:srgbClr val="006600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492633" y="3512157"/>
            <a:ext cx="3188537" cy="2227449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iFrame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051821" y="3907475"/>
            <a:ext cx="2629349" cy="22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6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Message Communications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 extra libraries used communicate with report in </a:t>
            </a:r>
            <a:r>
              <a:rPr lang="en-US" sz="2400" dirty="0" err="1"/>
              <a:t>iFrame</a:t>
            </a:r>
            <a:endParaRPr lang="en-US" sz="2400" dirty="0"/>
          </a:p>
          <a:p>
            <a:pPr lvl="1"/>
            <a:r>
              <a:rPr lang="en-US" dirty="0"/>
              <a:t>window-post-message-proxy (WPMP)</a:t>
            </a:r>
          </a:p>
          <a:p>
            <a:pPr lvl="1"/>
            <a:r>
              <a:rPr lang="en-US" dirty="0"/>
              <a:t>http-post-message (HPM)</a:t>
            </a:r>
          </a:p>
          <a:p>
            <a:pPr lvl="1"/>
            <a:r>
              <a:rPr lang="en-US" dirty="0" err="1"/>
              <a:t>powerbi</a:t>
            </a:r>
            <a:r>
              <a:rPr lang="en-US" dirty="0"/>
              <a:t>-router (PBIR)</a:t>
            </a:r>
          </a:p>
          <a:p>
            <a:pPr lvl="1"/>
            <a:r>
              <a:rPr lang="en-US" dirty="0" err="1"/>
              <a:t>powerbi</a:t>
            </a:r>
            <a:r>
              <a:rPr lang="en-US" dirty="0"/>
              <a:t>-models (PBIM)</a:t>
            </a:r>
          </a:p>
          <a:p>
            <a:pPr lvl="1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07919" y="3273136"/>
            <a:ext cx="7273636" cy="2971800"/>
          </a:xfrm>
          <a:prstGeom prst="rect">
            <a:avLst/>
          </a:prstGeom>
          <a:solidFill>
            <a:srgbClr val="FFED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12123" y="3739456"/>
            <a:ext cx="1130440" cy="561776"/>
          </a:xfrm>
          <a:prstGeom prst="roundRect">
            <a:avLst/>
          </a:prstGeom>
          <a:solidFill>
            <a:schemeClr val="accent4">
              <a:lumMod val="90000"/>
              <a:lumOff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</a:t>
            </a:r>
          </a:p>
          <a:p>
            <a:pPr algn="ctr"/>
            <a:r>
              <a:rPr lang="en-US" sz="1200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4679851" y="3718678"/>
            <a:ext cx="3362713" cy="2331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92ADB-930A-4DC4-B36E-4A70A051E5DE}"/>
              </a:ext>
            </a:extLst>
          </p:cNvPr>
          <p:cNvSpPr/>
          <p:nvPr/>
        </p:nvSpPr>
        <p:spPr>
          <a:xfrm>
            <a:off x="4679851" y="3424706"/>
            <a:ext cx="3362713" cy="3016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iFrame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1212123" y="5309771"/>
            <a:ext cx="1130440" cy="603892"/>
          </a:xfrm>
          <a:prstGeom prst="roundRect">
            <a:avLst/>
          </a:prstGeom>
          <a:solidFill>
            <a:srgbClr val="0066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report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5F0EC8-BD44-4C9E-8175-1B16D8AB0EA6}"/>
              </a:ext>
            </a:extLst>
          </p:cNvPr>
          <p:cNvGrpSpPr/>
          <p:nvPr/>
        </p:nvGrpSpPr>
        <p:grpSpPr>
          <a:xfrm>
            <a:off x="2421082" y="5344970"/>
            <a:ext cx="2001578" cy="583556"/>
            <a:chOff x="4746255" y="2753031"/>
            <a:chExt cx="3323216" cy="604990"/>
          </a:xfrm>
          <a:solidFill>
            <a:srgbClr val="660066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5C0CD-D91C-478C-B5F9-F678AD0859F5}"/>
                </a:ext>
              </a:extLst>
            </p:cNvPr>
            <p:cNvSpPr/>
            <p:nvPr/>
          </p:nvSpPr>
          <p:spPr>
            <a:xfrm>
              <a:off x="4746255" y="2753032"/>
              <a:ext cx="1036178" cy="604989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HPM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3CE985A-0612-4329-AC2E-D25A42EBE024}"/>
                </a:ext>
              </a:extLst>
            </p:cNvPr>
            <p:cNvSpPr/>
            <p:nvPr/>
          </p:nvSpPr>
          <p:spPr>
            <a:xfrm>
              <a:off x="5894193" y="2753031"/>
              <a:ext cx="1036178" cy="604989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PBIR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BE52AA-5D98-4663-919B-EB4EB786BC52}"/>
                </a:ext>
              </a:extLst>
            </p:cNvPr>
            <p:cNvSpPr/>
            <p:nvPr/>
          </p:nvSpPr>
          <p:spPr>
            <a:xfrm>
              <a:off x="7033293" y="2753031"/>
              <a:ext cx="1036178" cy="604989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WPMP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965B35-26D5-42F1-82B2-C9BF6EBA170A}"/>
              </a:ext>
            </a:extLst>
          </p:cNvPr>
          <p:cNvGrpSpPr/>
          <p:nvPr/>
        </p:nvGrpSpPr>
        <p:grpSpPr>
          <a:xfrm>
            <a:off x="4914431" y="5309328"/>
            <a:ext cx="2044788" cy="583555"/>
            <a:chOff x="4469539" y="5621819"/>
            <a:chExt cx="2209798" cy="62844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FCB4F5B-4CD9-4DC7-911E-A3814580BD0F}"/>
                </a:ext>
              </a:extLst>
            </p:cNvPr>
            <p:cNvSpPr/>
            <p:nvPr/>
          </p:nvSpPr>
          <p:spPr>
            <a:xfrm>
              <a:off x="5990322" y="5621819"/>
              <a:ext cx="689015" cy="628444"/>
            </a:xfrm>
            <a:prstGeom prst="roundRect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HPM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BC2CD1-E5D3-48D6-888E-B4DE9D8BD66F}"/>
                </a:ext>
              </a:extLst>
            </p:cNvPr>
            <p:cNvSpPr/>
            <p:nvPr/>
          </p:nvSpPr>
          <p:spPr>
            <a:xfrm>
              <a:off x="5234172" y="5621819"/>
              <a:ext cx="689015" cy="628444"/>
            </a:xfrm>
            <a:prstGeom prst="roundRect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PBIR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E4D1D2-C50F-439E-99DB-AFD76ACEFA7C}"/>
                </a:ext>
              </a:extLst>
            </p:cNvPr>
            <p:cNvSpPr/>
            <p:nvPr/>
          </p:nvSpPr>
          <p:spPr>
            <a:xfrm>
              <a:off x="4469539" y="5621819"/>
              <a:ext cx="689015" cy="628444"/>
            </a:xfrm>
            <a:prstGeom prst="roundRect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WPMP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E45106-C826-496F-9B6A-DDF98A116728}"/>
              </a:ext>
            </a:extLst>
          </p:cNvPr>
          <p:cNvSpPr/>
          <p:nvPr/>
        </p:nvSpPr>
        <p:spPr>
          <a:xfrm>
            <a:off x="4458689" y="5395853"/>
            <a:ext cx="412926" cy="172295"/>
          </a:xfrm>
          <a:prstGeom prst="rightArrow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8BE644B-60F4-4B1B-ABD4-D292E4124BC5}"/>
              </a:ext>
            </a:extLst>
          </p:cNvPr>
          <p:cNvSpPr/>
          <p:nvPr/>
        </p:nvSpPr>
        <p:spPr>
          <a:xfrm flipH="1">
            <a:off x="4422660" y="5568148"/>
            <a:ext cx="440191" cy="172295"/>
          </a:xfrm>
          <a:prstGeom prst="rightArrow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08" y="3883244"/>
            <a:ext cx="2356911" cy="11321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7BD4D74-19B4-4447-BD74-D4D6EDCDBC43}"/>
              </a:ext>
            </a:extLst>
          </p:cNvPr>
          <p:cNvSpPr/>
          <p:nvPr/>
        </p:nvSpPr>
        <p:spPr>
          <a:xfrm>
            <a:off x="1212123" y="4518826"/>
            <a:ext cx="1130440" cy="603892"/>
          </a:xfrm>
          <a:prstGeom prst="roundRect">
            <a:avLst/>
          </a:prstGeom>
          <a:solidFill>
            <a:srgbClr val="6600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B0584F4-1AA9-4B9E-B0C5-E110E0FF399A}"/>
              </a:ext>
            </a:extLst>
          </p:cNvPr>
          <p:cNvSpPr/>
          <p:nvPr/>
        </p:nvSpPr>
        <p:spPr>
          <a:xfrm>
            <a:off x="1661053" y="4344514"/>
            <a:ext cx="232580" cy="152400"/>
          </a:xfrm>
          <a:prstGeom prst="downArrow">
            <a:avLst>
              <a:gd name="adj1" fmla="val 65300"/>
              <a:gd name="adj2" fmla="val 52198"/>
            </a:avLst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6BB9D25-5BEF-4279-862E-C3A55BF3A853}"/>
              </a:ext>
            </a:extLst>
          </p:cNvPr>
          <p:cNvSpPr/>
          <p:nvPr/>
        </p:nvSpPr>
        <p:spPr>
          <a:xfrm>
            <a:off x="1647311" y="5146345"/>
            <a:ext cx="232580" cy="152400"/>
          </a:xfrm>
          <a:prstGeom prst="downArrow">
            <a:avLst>
              <a:gd name="adj1" fmla="val 65300"/>
              <a:gd name="adj2" fmla="val 52198"/>
            </a:avLst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04A7BC5D-A979-4406-915D-A72FC9625837}"/>
              </a:ext>
            </a:extLst>
          </p:cNvPr>
          <p:cNvSpPr/>
          <p:nvPr/>
        </p:nvSpPr>
        <p:spPr>
          <a:xfrm flipV="1">
            <a:off x="6487479" y="5074330"/>
            <a:ext cx="232580" cy="176027"/>
          </a:xfrm>
          <a:prstGeom prst="downArrow">
            <a:avLst>
              <a:gd name="adj1" fmla="val 65300"/>
              <a:gd name="adj2" fmla="val 52198"/>
            </a:avLst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5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7072" y="843118"/>
            <a:ext cx="11176000" cy="235962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0947" y="3410783"/>
            <a:ext cx="7924800" cy="33051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3492" y="3867984"/>
            <a:ext cx="1631758" cy="106096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Browser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06446" y="4971815"/>
            <a:ext cx="2873212" cy="1125817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37483" y="5679784"/>
            <a:ext cx="2734402" cy="944040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997140" y="3668222"/>
            <a:ext cx="1631758" cy="1176077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830150" y="4776553"/>
            <a:ext cx="1085797" cy="732441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76772" y="4517812"/>
            <a:ext cx="3895752" cy="81316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30053" y="4129937"/>
            <a:ext cx="3742473" cy="304800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34550" y="3498546"/>
            <a:ext cx="565843" cy="608466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444250" y="3967546"/>
            <a:ext cx="685800" cy="62969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969818" y="2898028"/>
            <a:ext cx="8573654" cy="3568582"/>
          </a:xfrm>
          <a:prstGeom prst="rect">
            <a:avLst/>
          </a:prstGeom>
          <a:solidFill>
            <a:srgbClr val="FFED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 of </a:t>
            </a:r>
            <a:r>
              <a:rPr lang="en-US" sz="2400" b="1" dirty="0"/>
              <a:t>powerbi.js</a:t>
            </a:r>
            <a:r>
              <a:rPr lang="en-US" sz="2400" dirty="0"/>
              <a:t> library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in familiar fashion using </a:t>
            </a:r>
            <a:r>
              <a:rPr lang="en-US" b="1" dirty="0"/>
              <a:t>actions</a:t>
            </a:r>
            <a:r>
              <a:rPr lang="en-US" dirty="0"/>
              <a:t> and </a:t>
            </a:r>
            <a:r>
              <a:rPr lang="en-US" b="1" dirty="0"/>
              <a:t>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099804" y="4441647"/>
            <a:ext cx="1013015" cy="561776"/>
          </a:xfrm>
          <a:prstGeom prst="roundRect">
            <a:avLst/>
          </a:prstGeom>
          <a:solidFill>
            <a:schemeClr val="accent4">
              <a:lumMod val="90000"/>
              <a:lumOff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</a:t>
            </a:r>
          </a:p>
          <a:p>
            <a:pPr algn="ctr"/>
            <a:r>
              <a:rPr lang="en-US" sz="1200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5860066" y="3029197"/>
            <a:ext cx="3527783" cy="3356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699634" y="3483337"/>
            <a:ext cx="937184" cy="2526072"/>
          </a:xfrm>
          <a:prstGeom prst="roundRect">
            <a:avLst/>
          </a:prstGeom>
          <a:solidFill>
            <a:srgbClr val="0066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564" y="4057582"/>
            <a:ext cx="2705100" cy="1299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752275" y="3029197"/>
            <a:ext cx="2111765" cy="1807059"/>
            <a:chOff x="3505200" y="3907940"/>
            <a:chExt cx="1728168" cy="1807059"/>
          </a:xfrm>
          <a:solidFill>
            <a:srgbClr val="0066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761214" y="4836256"/>
            <a:ext cx="2102539" cy="1549073"/>
            <a:chOff x="1925434" y="3096647"/>
            <a:chExt cx="2036965" cy="1465718"/>
          </a:xfrm>
          <a:solidFill>
            <a:srgbClr val="006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solidFill>
              <a:srgbClr val="7A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rgbClr val="FFED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00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5954978" y="4604120"/>
            <a:ext cx="412926" cy="172295"/>
          </a:xfrm>
          <a:prstGeom prst="rightArrow">
            <a:avLst/>
          </a:prstGeom>
          <a:solidFill>
            <a:srgbClr val="FFFF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5918949" y="4776415"/>
            <a:ext cx="440191" cy="172295"/>
          </a:xfrm>
          <a:prstGeom prst="rightArrow">
            <a:avLst/>
          </a:prstGeom>
          <a:solidFill>
            <a:srgbClr val="FFFF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218369" y="4517972"/>
            <a:ext cx="412926" cy="172295"/>
          </a:xfrm>
          <a:prstGeom prst="rightArrow">
            <a:avLst/>
          </a:prstGeom>
          <a:solidFill>
            <a:srgbClr val="FFFF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182340" y="4690267"/>
            <a:ext cx="440191" cy="172295"/>
          </a:xfrm>
          <a:prstGeom prst="rightArrow">
            <a:avLst/>
          </a:prstGeom>
          <a:solidFill>
            <a:srgbClr val="FFFF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522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9471-F4F5-4CEB-ACE2-0D8058B4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Executing Commands on a Report Object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C2F62-9166-4C3D-BAD1-8B233FF23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1551194"/>
          </a:xfrm>
        </p:spPr>
        <p:txBody>
          <a:bodyPr/>
          <a:lstStyle/>
          <a:p>
            <a:r>
              <a:rPr lang="en-US" sz="2400" dirty="0"/>
              <a:t>Report object exposes action methods</a:t>
            </a:r>
          </a:p>
          <a:p>
            <a:pPr lvl="1"/>
            <a:r>
              <a:rPr lang="en-US" sz="1600" b="1" dirty="0" err="1"/>
              <a:t>report.swtichMode</a:t>
            </a:r>
            <a:r>
              <a:rPr lang="en-US" sz="1600" dirty="0"/>
              <a:t> used to switch report  between view mode and edit mode</a:t>
            </a:r>
          </a:p>
          <a:p>
            <a:pPr lvl="1"/>
            <a:r>
              <a:rPr lang="en-US" sz="1600" b="1" dirty="0" err="1"/>
              <a:t>report.updateSettings</a:t>
            </a:r>
            <a:r>
              <a:rPr lang="en-US" sz="1600" dirty="0"/>
              <a:t> used to hide/show filter pane and page tabs</a:t>
            </a:r>
          </a:p>
          <a:p>
            <a:pPr lvl="1"/>
            <a:r>
              <a:rPr lang="en-US" sz="1600" b="1" dirty="0" err="1"/>
              <a:t>report.fullscreen</a:t>
            </a:r>
            <a:r>
              <a:rPr lang="en-US" sz="1600" dirty="0"/>
              <a:t> used to bring report into full screen mode</a:t>
            </a:r>
          </a:p>
          <a:p>
            <a:pPr lvl="1"/>
            <a:r>
              <a:rPr lang="en-US" sz="1600" b="1" dirty="0" err="1"/>
              <a:t>report.print</a:t>
            </a:r>
            <a:r>
              <a:rPr lang="en-US" sz="1600" dirty="0"/>
              <a:t> used to print the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B5267-1900-4E44-A8D3-FDC3F56E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7" y="2863272"/>
            <a:ext cx="6699228" cy="3852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250506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37E6-03C0-46B9-84D5-D1A74C22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Report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95D-1FDC-4F53-B99F-3BD573C2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70107"/>
            <a:ext cx="7277207" cy="51306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37CDB-AE09-4253-AA89-B5312AFE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427" y="1270107"/>
            <a:ext cx="2995518" cy="3483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46863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1BD8-43E8-4130-B1C5-8ABBCAA2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New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C2C54-F220-4ECA-8D96-F383B6FF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476375"/>
            <a:ext cx="9086850" cy="4924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691345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E328-C33E-4A87-9F23-DE676877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</a:t>
            </a:r>
            <a:r>
              <a:rPr lang="en-US" dirty="0" err="1"/>
              <a:t>SaveAs</a:t>
            </a:r>
            <a:r>
              <a:rPr lang="en-US" dirty="0"/>
              <a:t> Redirect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659A1-0F6D-443F-9631-2BD2B886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196543"/>
            <a:ext cx="9002985" cy="52042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045203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8A6C-026B-429E-87F2-44F84383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the Q&amp;A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A85A2-34AB-4EA7-9482-7FB26F15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43300"/>
            <a:ext cx="8877300" cy="4962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605472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Managing Content using App Workspaces</a:t>
            </a:r>
          </a:p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Understanding Dedicated Capacities</a:t>
            </a:r>
          </a:p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Using the Onboarding Experience Tool</a:t>
            </a:r>
          </a:p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Programming with Power BI Service API</a:t>
            </a:r>
          </a:p>
          <a:p>
            <a:pPr marL="396875" indent="-396875">
              <a:buFont typeface="Wingdings" panose="05000000000000000000" pitchFamily="2" charset="2"/>
              <a:buChar char="ü"/>
            </a:pPr>
            <a:r>
              <a:rPr lang="en-US" dirty="0"/>
              <a:t>Embedding with the Power BI JavaScript API</a:t>
            </a:r>
          </a:p>
        </p:txBody>
      </p:sp>
    </p:spTree>
    <p:extLst>
      <p:ext uri="{BB962C8B-B14F-4D97-AF65-F5344CB8AC3E}">
        <p14:creationId xmlns:p14="http://schemas.microsoft.com/office/powerpoint/2010/main" val="250245226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Party Embedding versus Third Party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2646878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First Party Embedding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Known as </a:t>
            </a:r>
            <a:r>
              <a:rPr lang="en-US" sz="18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User-Owns-Data</a:t>
            </a:r>
            <a:r>
              <a:rPr lang="en-US" dirty="0"/>
              <a:t> Model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0064" y="1435100"/>
            <a:ext cx="5819686" cy="2646878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Third Party Embedding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Known as </a:t>
            </a:r>
            <a:r>
              <a:rPr lang="en-US" sz="1800" b="1" dirty="0">
                <a:solidFill>
                  <a:srgbClr val="7030A0"/>
                </a:solidFill>
              </a:rPr>
              <a:t>App-Owns-Data</a:t>
            </a:r>
            <a:r>
              <a:rPr lang="en-US" dirty="0"/>
              <a:t> Model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master user account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598488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223804" y="4346785"/>
            <a:ext cx="4423069" cy="1968807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First Party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Browser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3333C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 Access Token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i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875653" y="4346786"/>
            <a:ext cx="4423066" cy="1968806"/>
            <a:chOff x="6723726" y="4472480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23726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Third Party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Browser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6600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 Embed Token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i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for one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356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Embeddable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3016210"/>
          </a:xfrm>
        </p:spPr>
        <p:txBody>
          <a:bodyPr/>
          <a:lstStyle/>
          <a:p>
            <a:r>
              <a:rPr lang="en-US" dirty="0"/>
              <a:t>Reports</a:t>
            </a:r>
          </a:p>
          <a:p>
            <a:r>
              <a:rPr lang="en-US" dirty="0"/>
              <a:t>Dashboards</a:t>
            </a:r>
          </a:p>
          <a:p>
            <a:r>
              <a:rPr lang="en-US" dirty="0"/>
              <a:t>Dashboard Tiles</a:t>
            </a:r>
          </a:p>
          <a:p>
            <a:r>
              <a:rPr lang="en-US" dirty="0"/>
              <a:t>New Reports</a:t>
            </a:r>
          </a:p>
          <a:p>
            <a:r>
              <a:rPr lang="en-US" dirty="0"/>
              <a:t>Q&amp;A Experience</a:t>
            </a:r>
          </a:p>
          <a:p>
            <a:r>
              <a:rPr lang="en-US" dirty="0"/>
              <a:t>Visuals in custom layout</a:t>
            </a:r>
          </a:p>
        </p:txBody>
      </p:sp>
    </p:spTree>
    <p:extLst>
      <p:ext uri="{BB962C8B-B14F-4D97-AF65-F5344CB8AC3E}">
        <p14:creationId xmlns:p14="http://schemas.microsoft.com/office/powerpoint/2010/main" val="208885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ADA0-76C1-41AA-88FB-79D81C9E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Quick Start into Power BI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47E90-F37F-462E-AA42-E865459E1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15364"/>
            <a:ext cx="11018520" cy="689420"/>
          </a:xfrm>
        </p:spPr>
        <p:txBody>
          <a:bodyPr/>
          <a:lstStyle/>
          <a:p>
            <a:r>
              <a:rPr lang="en-US" dirty="0"/>
              <a:t>On-line lab exercises to get up and running</a:t>
            </a:r>
          </a:p>
          <a:p>
            <a:pPr lvl="1"/>
            <a:r>
              <a:rPr lang="en-US" sz="1400" dirty="0">
                <a:hlinkClick r:id="rId2"/>
              </a:rPr>
              <a:t>https://github.com/CriticalPathTraining/PowerBiEmbedded/raw/master/DeveloperQuickStartIntoPowerBIEmbedding.pdf</a:t>
            </a:r>
            <a:r>
              <a:rPr lang="en-US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689DB-5A6A-4409-BF44-65FE7E27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86" y="2189327"/>
            <a:ext cx="6713433" cy="46686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60937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_50191_Microsoft_Business_Application_Summit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394453"/>
      </a:accent1>
      <a:accent2>
        <a:srgbClr val="00B6C3"/>
      </a:accent2>
      <a:accent3>
        <a:srgbClr val="737373"/>
      </a:accent3>
      <a:accent4>
        <a:srgbClr val="002050"/>
      </a:accent4>
      <a:accent5>
        <a:srgbClr val="D2D2D2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_Application_Summit_16x9_Template_v03.potx" id="{AD01BDBA-9F91-4073-BD87-544D94789112}" vid="{DB23DB25-5606-4B86-8858-C6DB2523E9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C556475800E041849D4BBBB66FB3F4" ma:contentTypeVersion="6" ma:contentTypeDescription="Create a new document." ma:contentTypeScope="" ma:versionID="24d7f871d317b3ca938df36cdcc78b2c">
  <xsd:schema xmlns:xsd="http://www.w3.org/2001/XMLSchema" xmlns:xs="http://www.w3.org/2001/XMLSchema" xmlns:p="http://schemas.microsoft.com/office/2006/metadata/properties" xmlns:ns2="76470703-109e-404a-91e0-9dc60dd63c24" xmlns:ns3="b13370f0-5e21-40ab-8d58-4661034e03dc" targetNamespace="http://schemas.microsoft.com/office/2006/metadata/properties" ma:root="true" ma:fieldsID="92cdeabbebaf108a3055427e24c30aff" ns2:_="" ns3:_="">
    <xsd:import namespace="76470703-109e-404a-91e0-9dc60dd63c24"/>
    <xsd:import namespace="b13370f0-5e21-40ab-8d58-4661034e03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70703-109e-404a-91e0-9dc60dd63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70f0-5e21-40ab-8d58-4661034e03d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b13370f0-5e21-40ab-8d58-4661034e03dc"/>
    <ds:schemaRef ds:uri="http://purl.org/dc/dcmitype/"/>
    <ds:schemaRef ds:uri="76470703-109e-404a-91e0-9dc60dd63c24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822409-1AA5-417D-88CB-E3EA14F55C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70703-109e-404a-91e0-9dc60dd63c24"/>
    <ds:schemaRef ds:uri="b13370f0-5e21-40ab-8d58-4661034e03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Business_Application_Summit_16x9_Template_v03</Template>
  <TotalTime>2176</TotalTime>
  <Words>2251</Words>
  <Application>Microsoft Office PowerPoint</Application>
  <PresentationFormat>Widescreen</PresentationFormat>
  <Paragraphs>442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 Black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5_50191_Microsoft_Business_Application_Summit</vt:lpstr>
      <vt:lpstr>PowerPoint Presentation</vt:lpstr>
      <vt:lpstr>Code and Slides for this Session</vt:lpstr>
      <vt:lpstr>Developing with Power BI Embedding Workshop</vt:lpstr>
      <vt:lpstr>Agenda</vt:lpstr>
      <vt:lpstr>The Power BI Service – Who Is It For?</vt:lpstr>
      <vt:lpstr>Power BI Embedding – The Big Picture</vt:lpstr>
      <vt:lpstr>First Party Embedding versus Third Party Embedding</vt:lpstr>
      <vt:lpstr>Embeddable Resources</vt:lpstr>
      <vt:lpstr>Developer Quick Start into Power BI Embedding</vt:lpstr>
      <vt:lpstr>Demo Time</vt:lpstr>
      <vt:lpstr>Agenda</vt:lpstr>
      <vt:lpstr>Solution Deployment using App Workspaces</vt:lpstr>
      <vt:lpstr>Division of Labor with Power BI Embedding</vt:lpstr>
      <vt:lpstr>Demo Time</vt:lpstr>
      <vt:lpstr>Agenda</vt:lpstr>
      <vt:lpstr>Power BI Licensing Though Office 365 </vt:lpstr>
      <vt:lpstr>Dedicated Capacities</vt:lpstr>
      <vt:lpstr>Premium Capacity Nodes</vt:lpstr>
      <vt:lpstr>Managing Premium Capacities</vt:lpstr>
      <vt:lpstr>Associating App Workspaces with a Capacity</vt:lpstr>
      <vt:lpstr>Creating the Power BI Embedded Service</vt:lpstr>
      <vt:lpstr>PowerPoint Presentation</vt:lpstr>
      <vt:lpstr>Managing Power BI Embedded Capacities</vt:lpstr>
      <vt:lpstr>PBI Capacity SKU Decoder Ring</vt:lpstr>
      <vt:lpstr>Agenda</vt:lpstr>
      <vt:lpstr>Understanding Authentication with Azure AD</vt:lpstr>
      <vt:lpstr>Power BI Embedding Onboarding Experience Tool https://app.powerbi.com/embedsetup </vt:lpstr>
      <vt:lpstr>App-Owns-Data Experience – Step 1</vt:lpstr>
      <vt:lpstr>App-Owns-Data Experience – Step 2</vt:lpstr>
      <vt:lpstr>What Just Happened?</vt:lpstr>
      <vt:lpstr>App-Owns-Data Experience – Step 3</vt:lpstr>
      <vt:lpstr>App-Owns-Data Experience – Step 4</vt:lpstr>
      <vt:lpstr>What Just Happened?</vt:lpstr>
      <vt:lpstr>App-Owns-Data Experience – Step 5</vt:lpstr>
      <vt:lpstr>Granting Permissions to the App</vt:lpstr>
      <vt:lpstr>All Great Experiences Must Come to an End</vt:lpstr>
      <vt:lpstr>User-Owns-Data Onboarding Experience</vt:lpstr>
      <vt:lpstr>Demo Time</vt:lpstr>
      <vt:lpstr>Agenda</vt:lpstr>
      <vt:lpstr>The Power BI Service API</vt:lpstr>
      <vt:lpstr>App Configuration Data for AAD Authentication</vt:lpstr>
      <vt:lpstr>Getting an Access Token for the Master User</vt:lpstr>
      <vt:lpstr>Initializing an Instance of PowerBIClient</vt:lpstr>
      <vt:lpstr>Report and Dataset Info</vt:lpstr>
      <vt:lpstr>Getting the Data for First Party Report Embedding</vt:lpstr>
      <vt:lpstr>Embed Tokens</vt:lpstr>
      <vt:lpstr>Getting the Data for Third Party Report Embedding</vt:lpstr>
      <vt:lpstr>Getting the Data for Dashboard Embedding</vt:lpstr>
      <vt:lpstr>Getting the Data for Dashboard Tile Embedding</vt:lpstr>
      <vt:lpstr>Getting the Data for New Report Embedding</vt:lpstr>
      <vt:lpstr>Getting the Data for Q&amp;A Experience Embedding</vt:lpstr>
      <vt:lpstr>Agenda</vt:lpstr>
      <vt:lpstr>Power BI JavaScript API (powerbi.js)</vt:lpstr>
      <vt:lpstr>Hello World with Power BI Embedding</vt:lpstr>
      <vt:lpstr>Embedded Report Configuration Options</vt:lpstr>
      <vt:lpstr>PowerBiEmbeddedScratchpad Sample</vt:lpstr>
      <vt:lpstr>Demo Time</vt:lpstr>
      <vt:lpstr>Report Embedding Architecture</vt:lpstr>
      <vt:lpstr>Post Message Communications Flow</vt:lpstr>
      <vt:lpstr>A Promise-based Programming Model</vt:lpstr>
      <vt:lpstr>Executing Commands on a Report Object</vt:lpstr>
      <vt:lpstr>Handling Report Events</vt:lpstr>
      <vt:lpstr>Embedding a New Report</vt:lpstr>
      <vt:lpstr>New Report with SaveAs Redirect</vt:lpstr>
      <vt:lpstr>Embedding the Q&amp;A Experience</vt:lpstr>
      <vt:lpstr>Summary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Business Application Summit</dc:subject>
  <dc:creator>Andrew Buswell</dc:creator>
  <cp:keywords/>
  <dc:description/>
  <cp:lastModifiedBy>Ted Pattison</cp:lastModifiedBy>
  <cp:revision>79</cp:revision>
  <dcterms:created xsi:type="dcterms:W3CDTF">2018-06-07T21:14:57Z</dcterms:created>
  <dcterms:modified xsi:type="dcterms:W3CDTF">2018-11-01T17:32:01Z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0x01010044C556475800E041849D4BBBB66FB3F4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